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59" r:id="rId1"/>
  </p:sldMasterIdLst>
  <p:notesMasterIdLst>
    <p:notesMasterId r:id="rId30"/>
  </p:notesMasterIdLst>
  <p:sldIdLst>
    <p:sldId id="256" r:id="rId2"/>
    <p:sldId id="264" r:id="rId3"/>
    <p:sldId id="280" r:id="rId4"/>
    <p:sldId id="293" r:id="rId5"/>
    <p:sldId id="308" r:id="rId6"/>
    <p:sldId id="296" r:id="rId7"/>
    <p:sldId id="294" r:id="rId8"/>
    <p:sldId id="297" r:id="rId9"/>
    <p:sldId id="310" r:id="rId10"/>
    <p:sldId id="309" r:id="rId11"/>
    <p:sldId id="311" r:id="rId12"/>
    <p:sldId id="298" r:id="rId13"/>
    <p:sldId id="306" r:id="rId14"/>
    <p:sldId id="319" r:id="rId15"/>
    <p:sldId id="320" r:id="rId16"/>
    <p:sldId id="312" r:id="rId17"/>
    <p:sldId id="317" r:id="rId18"/>
    <p:sldId id="313" r:id="rId19"/>
    <p:sldId id="315" r:id="rId20"/>
    <p:sldId id="314" r:id="rId21"/>
    <p:sldId id="300" r:id="rId22"/>
    <p:sldId id="305" r:id="rId23"/>
    <p:sldId id="318" r:id="rId24"/>
    <p:sldId id="307" r:id="rId25"/>
    <p:sldId id="316" r:id="rId26"/>
    <p:sldId id="291" r:id="rId27"/>
    <p:sldId id="299" r:id="rId28"/>
    <p:sldId id="295" r:id="rId2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FF0000"/>
    <a:srgbClr val="00FF00"/>
    <a:srgbClr val="21596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>
      <p:cViewPr varScale="1">
        <p:scale>
          <a:sx n="81" d="100"/>
          <a:sy n="81" d="100"/>
        </p:scale>
        <p:origin x="744" y="5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F2D6876-F133-46D3-95E2-A34AD9BDC8CB}" type="datetimeFigureOut">
              <a:rPr lang="en-US"/>
              <a:pPr>
                <a:defRPr/>
              </a:pPr>
              <a:t>1/6/2026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DA40400-4F5E-4E00-9BB5-F457594CE7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642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5161A3-B757-4210-8554-6B2250A4A5D7}" type="datetime1">
              <a:rPr lang="en-US" smtClean="0"/>
              <a:pPr>
                <a:defRPr/>
              </a:pPr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1EAB7-4B8F-4B70-B0ED-2782ACD77B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5161A3-B757-4210-8554-6B2250A4A5D7}" type="datetime1">
              <a:rPr lang="en-US" smtClean="0"/>
              <a:pPr>
                <a:defRPr/>
              </a:pPr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1EAB7-4B8F-4B70-B0ED-2782ACD77B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5161A3-B757-4210-8554-6B2250A4A5D7}" type="datetime1">
              <a:rPr lang="en-US" smtClean="0"/>
              <a:pPr>
                <a:defRPr/>
              </a:pPr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1EAB7-4B8F-4B70-B0ED-2782ACD77B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676400"/>
            <a:ext cx="10972800" cy="3962400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AD9AE-DAF0-4070-950A-9E3660EBE497}" type="datetime1">
              <a:rPr lang="en-US" smtClean="0"/>
              <a:pPr>
                <a:defRPr/>
              </a:pPr>
              <a:t>1/6/2026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Picture 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09600" y="6356351"/>
            <a:ext cx="1538817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 userDrawn="1"/>
        </p:nvSpPr>
        <p:spPr>
          <a:xfrm>
            <a:off x="2336801" y="6356351"/>
            <a:ext cx="9842500" cy="465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B.Sc. Pre-Defense</a:t>
            </a:r>
            <a:endParaRPr lang="en-US" b="1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63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759200" y="0"/>
            <a:ext cx="8432800" cy="685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B.Sc. Pre-Defense</a:t>
            </a:r>
            <a:endParaRPr lang="en-US" b="1" dirty="0"/>
          </a:p>
        </p:txBody>
      </p:sp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46051" y="76200"/>
            <a:ext cx="244474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 userDrawn="1"/>
        </p:nvSpPr>
        <p:spPr>
          <a:xfrm>
            <a:off x="3555999" y="3271960"/>
            <a:ext cx="5080000" cy="533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/>
              <a:t>Presented by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43000"/>
            <a:ext cx="10363200" cy="1752600"/>
          </a:xfrm>
        </p:spPr>
        <p:txBody>
          <a:bodyPr/>
          <a:lstStyle>
            <a:lvl1pPr>
              <a:defRPr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02707" y="3959471"/>
            <a:ext cx="5986585" cy="2209800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C254C3-6D07-4044-A98A-C7B9FCC216AA}" type="datetime1">
              <a:rPr lang="en-US"/>
              <a:pPr>
                <a:defRPr/>
              </a:pPr>
              <a:t>1/6/2026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2AF6E4-9F0F-4D32-8D8E-755B2E69BA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04801" y="5943600"/>
            <a:ext cx="153881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2336801" y="5943600"/>
            <a:ext cx="98425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Final Year Defense</a:t>
            </a:r>
            <a:endParaRPr lang="en-US" b="1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676400"/>
            <a:ext cx="10972800" cy="3962400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AD9AE-DAF0-4070-950A-9E3660EBE497}" type="datetime1">
              <a:rPr lang="en-US"/>
              <a:pPr>
                <a:defRPr/>
              </a:pPr>
              <a:t>1/6/2026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333A3-7515-47B8-9EDC-EE0892D9C8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5161A3-B757-4210-8554-6B2250A4A5D7}" type="datetime1">
              <a:rPr lang="en-US" smtClean="0"/>
              <a:pPr>
                <a:defRPr/>
              </a:pPr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1EAB7-4B8F-4B70-B0ED-2782ACD77B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5161A3-B757-4210-8554-6B2250A4A5D7}" type="datetime1">
              <a:rPr lang="en-US" smtClean="0"/>
              <a:pPr>
                <a:defRPr/>
              </a:pPr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1EAB7-4B8F-4B70-B0ED-2782ACD77B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5161A3-B757-4210-8554-6B2250A4A5D7}" type="datetime1">
              <a:rPr lang="en-US" smtClean="0"/>
              <a:pPr>
                <a:defRPr/>
              </a:pPr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1EAB7-4B8F-4B70-B0ED-2782ACD77B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5161A3-B757-4210-8554-6B2250A4A5D7}" type="datetime1">
              <a:rPr lang="en-US" smtClean="0"/>
              <a:pPr>
                <a:defRPr/>
              </a:pPr>
              <a:t>1/6/2026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1EAB7-4B8F-4B70-B0ED-2782ACD77B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5161A3-B757-4210-8554-6B2250A4A5D7}" type="datetime1">
              <a:rPr lang="en-US" smtClean="0"/>
              <a:pPr>
                <a:defRPr/>
              </a:pPr>
              <a:t>1/6/2026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1EAB7-4B8F-4B70-B0ED-2782ACD77B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5161A3-B757-4210-8554-6B2250A4A5D7}" type="datetime1">
              <a:rPr lang="en-US" smtClean="0"/>
              <a:pPr>
                <a:defRPr/>
              </a:pPr>
              <a:t>1/6/2026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1EAB7-4B8F-4B70-B0ED-2782ACD77B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5161A3-B757-4210-8554-6B2250A4A5D7}" type="datetime1">
              <a:rPr lang="en-US" smtClean="0"/>
              <a:pPr>
                <a:defRPr/>
              </a:pPr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1EAB7-4B8F-4B70-B0ED-2782ACD77B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5161A3-B757-4210-8554-6B2250A4A5D7}" type="datetime1">
              <a:rPr lang="en-US" smtClean="0"/>
              <a:pPr>
                <a:defRPr/>
              </a:pPr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1EAB7-4B8F-4B70-B0ED-2782ACD77B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75161A3-B757-4210-8554-6B2250A4A5D7}" type="datetime1">
              <a:rPr lang="en-US" smtClean="0"/>
              <a:pPr>
                <a:defRPr/>
              </a:pPr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201EAB7-4B8F-4B70-B0ED-2782ACD77B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58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2411.10071" TargetMode="External"/><Relationship Id="rId2" Type="http://schemas.openxmlformats.org/officeDocument/2006/relationships/hyperlink" Target="https://doi.org/10.3390/diagnostics13111964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i.org/10.1016/j.jid.2024.05.023" TargetMode="External"/><Relationship Id="rId4" Type="http://schemas.openxmlformats.org/officeDocument/2006/relationships/hyperlink" Target="https://doi.org/10.1038/s41598-022-22644-9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1295400"/>
            <a:ext cx="10363200" cy="1752600"/>
          </a:xfrm>
        </p:spPr>
        <p:txBody>
          <a:bodyPr rtlCol="0">
            <a:normAutofit fontScale="90000"/>
          </a:bodyPr>
          <a:lstStyle/>
          <a:p>
            <a:r>
              <a:rPr lang="en-US" dirty="0">
                <a:effectLst/>
              </a:rPr>
              <a:t>Privacy-Preserving Federated Hybrid Ensemble (EfficientNetB3-InceptionV3) for Multi-Class Skin Lesion Classification</a:t>
            </a:r>
            <a:endParaRPr lang="en-US" dirty="0">
              <a:solidFill>
                <a:srgbClr val="7030A0"/>
              </a:solidFill>
              <a:effectLst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695700" y="3973399"/>
            <a:ext cx="4800600" cy="2438400"/>
          </a:xfrm>
        </p:spPr>
        <p:txBody>
          <a:bodyPr rtlCol="0">
            <a:normAutofit/>
          </a:bodyPr>
          <a:lstStyle/>
          <a:p>
            <a:r>
              <a:rPr lang="en-GB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Amit Kumar Ghosh</a:t>
            </a:r>
            <a:endParaRPr lang="en-US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: 221-15-4650</a:t>
            </a:r>
          </a:p>
          <a:p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: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</a:p>
          <a:p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Daffodil International University</a:t>
            </a:r>
          </a:p>
          <a:p>
            <a:pPr>
              <a:defRPr/>
            </a:pPr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FC8551-41BC-7160-AB58-5A1854853554}"/>
              </a:ext>
            </a:extLst>
          </p:cNvPr>
          <p:cNvSpPr txBox="1"/>
          <p:nvPr/>
        </p:nvSpPr>
        <p:spPr>
          <a:xfrm>
            <a:off x="8906256" y="185335"/>
            <a:ext cx="3276600" cy="369332"/>
          </a:xfrm>
          <a:prstGeom prst="rect">
            <a:avLst/>
          </a:prstGeom>
          <a:solidFill>
            <a:srgbClr val="215968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29BCD-6701-1BAE-60DB-2ECAAA646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64E7E-2543-74E2-6799-F5156ADB1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Methodology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1A11C-4E46-1383-976E-D6BC095E131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56344" y="5961650"/>
            <a:ext cx="2844800" cy="365125"/>
          </a:xfrm>
        </p:spPr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D0D02-D86C-424E-60E5-6B9359FCDB6E}"/>
              </a:ext>
            </a:extLst>
          </p:cNvPr>
          <p:cNvSpPr txBox="1"/>
          <p:nvPr/>
        </p:nvSpPr>
        <p:spPr>
          <a:xfrm>
            <a:off x="8915400" y="6412468"/>
            <a:ext cx="32766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2FE7FC-0B6E-4145-1B65-522F7C66A0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219200"/>
            <a:ext cx="10287000" cy="1524000"/>
          </a:xfrm>
        </p:spPr>
        <p:txBody>
          <a:bodyPr>
            <a:normAutofit/>
          </a:bodyPr>
          <a:lstStyle/>
          <a:p>
            <a:pPr marL="0" indent="0">
              <a:buFont typeface="Wingdings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 Handling:</a:t>
            </a:r>
            <a:r>
              <a:rPr lang="en-GB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HAM:10000 dataset is highly Skewed, if not addressed the model could get biased towards heavy </a:t>
            </a:r>
            <a:r>
              <a:rPr lang="en-GB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clases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M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M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Splitting: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divided into </a:t>
            </a:r>
            <a:r>
              <a:rPr lang="en-UM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training, </a:t>
            </a:r>
            <a:r>
              <a:rPr lang="en-UM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validation, and 1</a:t>
            </a:r>
            <a:r>
              <a:rPr lang="en-UM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testing sets.</a:t>
            </a:r>
            <a:endParaRPr lang="en-UM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4625F5-178A-4108-485B-A33C54581517}"/>
              </a:ext>
            </a:extLst>
          </p:cNvPr>
          <p:cNvSpPr txBox="1"/>
          <p:nvPr/>
        </p:nvSpPr>
        <p:spPr>
          <a:xfrm>
            <a:off x="-152400" y="5500300"/>
            <a:ext cx="6126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M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4.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Class Counts Before and After Oversampling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875A46-6CF4-37D2-3AFD-E8404582EB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787"/>
          <a:stretch>
            <a:fillRect/>
          </a:stretch>
        </p:blipFill>
        <p:spPr>
          <a:xfrm>
            <a:off x="250344" y="3048000"/>
            <a:ext cx="6014839" cy="2257906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949A878-2F08-5465-FF4C-89F896817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45698"/>
              </p:ext>
            </p:extLst>
          </p:nvPr>
        </p:nvGraphicFramePr>
        <p:xfrm>
          <a:off x="6670501" y="3192090"/>
          <a:ext cx="5257800" cy="2318348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001035">
                  <a:extLst>
                    <a:ext uri="{9D8B030D-6E8A-4147-A177-3AD203B41FA5}">
                      <a16:colId xmlns:a16="http://schemas.microsoft.com/office/drawing/2014/main" val="123876568"/>
                    </a:ext>
                  </a:extLst>
                </a:gridCol>
                <a:gridCol w="1504165">
                  <a:extLst>
                    <a:ext uri="{9D8B030D-6E8A-4147-A177-3AD203B41FA5}">
                      <a16:colId xmlns:a16="http://schemas.microsoft.com/office/drawing/2014/main" val="10717741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9623889"/>
                    </a:ext>
                  </a:extLst>
                </a:gridCol>
              </a:tblGrid>
              <a:tr h="26751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b="1" dirty="0">
                          <a:effectLst/>
                        </a:rPr>
                        <a:t>Class</a:t>
                      </a:r>
                    </a:p>
                  </a:txBody>
                  <a:tcPr marL="41156" marR="41156" marT="41156" marB="41156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b="1" dirty="0">
                          <a:effectLst/>
                        </a:rPr>
                        <a:t>Count before oversampling</a:t>
                      </a:r>
                    </a:p>
                  </a:txBody>
                  <a:tcPr marL="41156" marR="41156" marT="41156" marB="41156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b="1" dirty="0">
                          <a:effectLst/>
                        </a:rPr>
                        <a:t>Count after oversampling</a:t>
                      </a:r>
                    </a:p>
                  </a:txBody>
                  <a:tcPr marL="41156" marR="41156" marT="41156" marB="41156" anchor="ctr"/>
                </a:tc>
                <a:extLst>
                  <a:ext uri="{0D108BD9-81ED-4DB2-BD59-A6C34878D82A}">
                    <a16:rowId xmlns:a16="http://schemas.microsoft.com/office/drawing/2014/main" val="1381970407"/>
                  </a:ext>
                </a:extLst>
              </a:tr>
              <a:tr h="26751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Melanocytic nevi</a:t>
                      </a:r>
                    </a:p>
                  </a:txBody>
                  <a:tcPr marL="41156" marR="41156" marT="41156" marB="4115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4,939 </a:t>
                      </a:r>
                    </a:p>
                  </a:txBody>
                  <a:tcPr marL="41156" marR="41156" marT="41156" marB="4115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4,939 </a:t>
                      </a:r>
                    </a:p>
                  </a:txBody>
                  <a:tcPr marL="41156" marR="41156" marT="41156" marB="41156" anchor="ctr"/>
                </a:tc>
                <a:extLst>
                  <a:ext uri="{0D108BD9-81ED-4DB2-BD59-A6C34878D82A}">
                    <a16:rowId xmlns:a16="http://schemas.microsoft.com/office/drawing/2014/main" val="277690683"/>
                  </a:ext>
                </a:extLst>
              </a:tr>
              <a:tr h="26751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Melanoma</a:t>
                      </a:r>
                    </a:p>
                  </a:txBody>
                  <a:tcPr marL="41156" marR="41156" marT="41156" marB="4115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1,021 </a:t>
                      </a:r>
                    </a:p>
                  </a:txBody>
                  <a:tcPr marL="41156" marR="41156" marT="41156" marB="4115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4,939 </a:t>
                      </a:r>
                    </a:p>
                  </a:txBody>
                  <a:tcPr marL="41156" marR="41156" marT="41156" marB="41156" anchor="ctr"/>
                </a:tc>
                <a:extLst>
                  <a:ext uri="{0D108BD9-81ED-4DB2-BD59-A6C34878D82A}">
                    <a16:rowId xmlns:a16="http://schemas.microsoft.com/office/drawing/2014/main" val="2196797622"/>
                  </a:ext>
                </a:extLst>
              </a:tr>
              <a:tr h="26751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Benign keratosis-like lesions</a:t>
                      </a:r>
                    </a:p>
                  </a:txBody>
                  <a:tcPr marL="41156" marR="41156" marT="41156" marB="4115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923 </a:t>
                      </a:r>
                    </a:p>
                  </a:txBody>
                  <a:tcPr marL="41156" marR="41156" marT="41156" marB="4115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4,939 </a:t>
                      </a:r>
                    </a:p>
                  </a:txBody>
                  <a:tcPr marL="41156" marR="41156" marT="41156" marB="41156" anchor="ctr"/>
                </a:tc>
                <a:extLst>
                  <a:ext uri="{0D108BD9-81ED-4DB2-BD59-A6C34878D82A}">
                    <a16:rowId xmlns:a16="http://schemas.microsoft.com/office/drawing/2014/main" val="737528798"/>
                  </a:ext>
                </a:extLst>
              </a:tr>
              <a:tr h="26751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Basal cell carcinoma</a:t>
                      </a:r>
                    </a:p>
                  </a:txBody>
                  <a:tcPr marL="41156" marR="41156" marT="41156" marB="4115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444 </a:t>
                      </a:r>
                    </a:p>
                  </a:txBody>
                  <a:tcPr marL="41156" marR="41156" marT="41156" marB="4115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4,939 </a:t>
                      </a:r>
                    </a:p>
                  </a:txBody>
                  <a:tcPr marL="41156" marR="41156" marT="41156" marB="41156" anchor="ctr"/>
                </a:tc>
                <a:extLst>
                  <a:ext uri="{0D108BD9-81ED-4DB2-BD59-A6C34878D82A}">
                    <a16:rowId xmlns:a16="http://schemas.microsoft.com/office/drawing/2014/main" val="1705700299"/>
                  </a:ext>
                </a:extLst>
              </a:tr>
              <a:tr h="26751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Actinic keratoses</a:t>
                      </a:r>
                    </a:p>
                  </a:txBody>
                  <a:tcPr marL="41156" marR="41156" marT="41156" marB="4115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267 </a:t>
                      </a:r>
                    </a:p>
                  </a:txBody>
                  <a:tcPr marL="41156" marR="41156" marT="41156" marB="4115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4,939 </a:t>
                      </a:r>
                    </a:p>
                  </a:txBody>
                  <a:tcPr marL="41156" marR="41156" marT="41156" marB="41156" anchor="ctr"/>
                </a:tc>
                <a:extLst>
                  <a:ext uri="{0D108BD9-81ED-4DB2-BD59-A6C34878D82A}">
                    <a16:rowId xmlns:a16="http://schemas.microsoft.com/office/drawing/2014/main" val="3657110688"/>
                  </a:ext>
                </a:extLst>
              </a:tr>
              <a:tr h="26751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Vascular lesions</a:t>
                      </a:r>
                    </a:p>
                  </a:txBody>
                  <a:tcPr marL="41156" marR="41156" marT="41156" marB="4115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116 </a:t>
                      </a:r>
                    </a:p>
                  </a:txBody>
                  <a:tcPr marL="41156" marR="41156" marT="41156" marB="4115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4,939 </a:t>
                      </a:r>
                    </a:p>
                  </a:txBody>
                  <a:tcPr marL="41156" marR="41156" marT="41156" marB="41156" anchor="ctr"/>
                </a:tc>
                <a:extLst>
                  <a:ext uri="{0D108BD9-81ED-4DB2-BD59-A6C34878D82A}">
                    <a16:rowId xmlns:a16="http://schemas.microsoft.com/office/drawing/2014/main" val="659575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Dermatofibroma</a:t>
                      </a:r>
                    </a:p>
                  </a:txBody>
                  <a:tcPr marL="41156" marR="41156" marT="41156" marB="4115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99 </a:t>
                      </a:r>
                    </a:p>
                  </a:txBody>
                  <a:tcPr marL="41156" marR="41156" marT="41156" marB="4115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4,939 </a:t>
                      </a:r>
                    </a:p>
                  </a:txBody>
                  <a:tcPr marL="41156" marR="41156" marT="41156" marB="41156" anchor="ctr"/>
                </a:tc>
                <a:extLst>
                  <a:ext uri="{0D108BD9-81ED-4DB2-BD59-A6C34878D82A}">
                    <a16:rowId xmlns:a16="http://schemas.microsoft.com/office/drawing/2014/main" val="180045024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3E21891-B8A5-E845-A3DC-4725A3CD6C4C}"/>
              </a:ext>
            </a:extLst>
          </p:cNvPr>
          <p:cNvSpPr txBox="1"/>
          <p:nvPr/>
        </p:nvSpPr>
        <p:spPr>
          <a:xfrm>
            <a:off x="6639059" y="2584765"/>
            <a:ext cx="5289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M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I: 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 Class Counts Before and After Oversampling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04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582A5-2BE6-B51F-6DFE-A001103A9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E99A5-8905-35E3-7479-F193B0B01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Methodology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6681D-5E82-7072-DC7E-FABFE42FF6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56344" y="5961650"/>
            <a:ext cx="2844800" cy="365125"/>
          </a:xfrm>
        </p:spPr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4B912-5221-4B28-9D4D-1E2113E3148C}"/>
              </a:ext>
            </a:extLst>
          </p:cNvPr>
          <p:cNvSpPr txBox="1"/>
          <p:nvPr/>
        </p:nvSpPr>
        <p:spPr>
          <a:xfrm>
            <a:off x="8915400" y="6412468"/>
            <a:ext cx="32766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A0683EF-CB29-E4EF-38C0-31A72A54FA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219200"/>
            <a:ext cx="10287000" cy="1524000"/>
          </a:xfrm>
        </p:spPr>
        <p:txBody>
          <a:bodyPr>
            <a:normAutofit/>
          </a:bodyPr>
          <a:lstStyle/>
          <a:p>
            <a:pPr marL="0" indent="0">
              <a:buFont typeface="Wingdings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Federated Client:</a:t>
            </a:r>
            <a:r>
              <a:rPr lang="en-GB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Train set was distributed into 3 client.</a:t>
            </a:r>
            <a:endParaRPr lang="en-UM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itchFamily="2" charset="2"/>
              <a:buChar char="Ø"/>
            </a:pPr>
            <a:r>
              <a:rPr lang="en-GB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Developing Proposed Model: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800" dirty="0">
                <a:solidFill>
                  <a:schemeClr val="tx1"/>
                </a:solidFill>
                <a:cs typeface="Times New Roman" panose="02020603050405020304" pitchFamily="18" charset="0"/>
              </a:rPr>
              <a:t> Hybrid combination of EfficientNetB3 and InceptionV3 frameworks with attention-driven feature fusion</a:t>
            </a:r>
            <a:endParaRPr lang="en-UM" sz="18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687D6-7C35-356B-1DE4-60144D704B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403772"/>
            <a:ext cx="9753600" cy="3463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6D2BD9-5B9B-61BB-0543-11FE2F014AF5}"/>
              </a:ext>
            </a:extLst>
          </p:cNvPr>
          <p:cNvSpPr txBox="1"/>
          <p:nvPr/>
        </p:nvSpPr>
        <p:spPr>
          <a:xfrm>
            <a:off x="4336149" y="5852326"/>
            <a:ext cx="3172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M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M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of the </a:t>
            </a:r>
            <a:r>
              <a:rPr lang="en-UM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Clients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50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E9E5C-71F2-3105-2435-0102C1334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11926-D2A5-F445-0117-A4074CC94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Proposed Model Architecture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20640-2CE5-2763-409D-C0C0D296CB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47200" y="5989637"/>
            <a:ext cx="2844800" cy="365125"/>
          </a:xfrm>
        </p:spPr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0481A9-B6A6-5839-3819-C47F1F1AA0A9}"/>
              </a:ext>
            </a:extLst>
          </p:cNvPr>
          <p:cNvSpPr txBox="1"/>
          <p:nvPr/>
        </p:nvSpPr>
        <p:spPr>
          <a:xfrm>
            <a:off x="8915400" y="6412468"/>
            <a:ext cx="32766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AFDE8D-8D09-D58F-6D4D-A7F99CE9D2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13618"/>
            <a:ext cx="9372600" cy="4976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1320C8-0861-2DBB-5D64-DCB264C7D9DC}"/>
              </a:ext>
            </a:extLst>
          </p:cNvPr>
          <p:cNvSpPr txBox="1"/>
          <p:nvPr/>
        </p:nvSpPr>
        <p:spPr>
          <a:xfrm>
            <a:off x="3352800" y="5985793"/>
            <a:ext cx="5924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M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Architecture of Proposed Hybrid EfficientNetB3–InceptionV3 Ensemble 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567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19151-EE65-F867-548A-B5254C265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EC504-1BCF-FA96-37EA-488F9CF51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Result and Analysis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A6456-7733-64E4-CE7E-587E40E8F8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47200" y="6017676"/>
            <a:ext cx="2844800" cy="365125"/>
          </a:xfrm>
        </p:spPr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14FC1-F67E-8203-7D5B-416E642361A4}"/>
              </a:ext>
            </a:extLst>
          </p:cNvPr>
          <p:cNvSpPr txBox="1"/>
          <p:nvPr/>
        </p:nvSpPr>
        <p:spPr>
          <a:xfrm>
            <a:off x="8915400" y="6412468"/>
            <a:ext cx="32766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B32E2-650C-4115-4184-3739518E1B69}"/>
              </a:ext>
            </a:extLst>
          </p:cNvPr>
          <p:cNvSpPr txBox="1"/>
          <p:nvPr/>
        </p:nvSpPr>
        <p:spPr>
          <a:xfrm>
            <a:off x="3276600" y="5879176"/>
            <a:ext cx="5243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M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Confusion Matrix of</a:t>
            </a:r>
            <a:r>
              <a:rPr lang="en-UM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EfficientNetB3, InceptionV3, Densenet121, Vit_b_16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C8846A-E98D-B9BC-F2BD-855E48DF3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906" y="1092466"/>
            <a:ext cx="2955925" cy="252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8ECF81-B848-52EF-12C7-8AF7AAFF9F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03" y="1120140"/>
            <a:ext cx="2875280" cy="246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AF9DB-F577-350E-C2DA-7D225C4B3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475" y="3048000"/>
            <a:ext cx="2955925" cy="25242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2B9E3-971E-D0F3-A08C-605E009AB0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183" y="2957564"/>
            <a:ext cx="3159760" cy="270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502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406B1-5FB8-8ADC-FCE4-0E2ACF7E5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54E8C-2A5D-DFF9-F588-F07F08B29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Result and Analysis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5B35F-EB5F-FA46-E0F3-117163C1E4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47200" y="6017676"/>
            <a:ext cx="2844800" cy="365125"/>
          </a:xfrm>
        </p:spPr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D7E5F-B2F9-296C-0E80-B46347F64E2C}"/>
              </a:ext>
            </a:extLst>
          </p:cNvPr>
          <p:cNvSpPr txBox="1"/>
          <p:nvPr/>
        </p:nvSpPr>
        <p:spPr>
          <a:xfrm>
            <a:off x="8915400" y="6412468"/>
            <a:ext cx="32766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51A83-C68D-47EE-1846-298B3FFBFDDA}"/>
              </a:ext>
            </a:extLst>
          </p:cNvPr>
          <p:cNvSpPr txBox="1"/>
          <p:nvPr/>
        </p:nvSpPr>
        <p:spPr>
          <a:xfrm>
            <a:off x="3352800" y="6000204"/>
            <a:ext cx="5679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M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Multi Class ROC-Curve of</a:t>
            </a:r>
            <a:r>
              <a:rPr lang="en-UM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EfficientNetB3, InceptionV3, Densenet121, Vit_b_16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0A51B0-F7BC-FED2-8A85-A43C7DEF5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945" y="3427103"/>
            <a:ext cx="3345180" cy="2503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2C725A-E8A8-4CA9-68A0-409E62F51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621" y="1023551"/>
            <a:ext cx="3336170" cy="2494388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CD90AB-8A07-FAEC-5985-BEA9DAFA2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2" y="1023551"/>
            <a:ext cx="3256915" cy="2437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914749-112D-7D1D-BF0C-2D7E44E38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70" y="3481471"/>
            <a:ext cx="3322320" cy="2486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6529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3394A-0DB6-D973-D403-9BC2789A4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E4C6C-C2B6-7CB5-B164-56BD878BC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Result and Analysis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BD03D-873F-4433-66DB-C22D3F41FF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47200" y="6017676"/>
            <a:ext cx="2844800" cy="365125"/>
          </a:xfrm>
        </p:spPr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D22D3F-D95C-F63B-2FC3-8A433D36F3D1}"/>
              </a:ext>
            </a:extLst>
          </p:cNvPr>
          <p:cNvSpPr txBox="1"/>
          <p:nvPr/>
        </p:nvSpPr>
        <p:spPr>
          <a:xfrm>
            <a:off x="8915400" y="6412468"/>
            <a:ext cx="32766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088EC7-E93E-1BAA-9A27-1FE9DADAC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85501"/>
            <a:ext cx="4538210" cy="3733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4C1FA3-1824-5AE2-3A31-30019889211A}"/>
              </a:ext>
            </a:extLst>
          </p:cNvPr>
          <p:cNvSpPr txBox="1"/>
          <p:nvPr/>
        </p:nvSpPr>
        <p:spPr>
          <a:xfrm>
            <a:off x="1014080" y="5691132"/>
            <a:ext cx="3336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M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Multi Class ROC-Curve of Proposed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143DAD-8D58-D1C0-78D3-5BD73B5C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848" y="1282346"/>
            <a:ext cx="4554275" cy="4293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01FA81-3119-3594-11B2-53C3DD7B9958}"/>
              </a:ext>
            </a:extLst>
          </p:cNvPr>
          <p:cNvSpPr txBox="1"/>
          <p:nvPr/>
        </p:nvSpPr>
        <p:spPr>
          <a:xfrm>
            <a:off x="7877887" y="5715000"/>
            <a:ext cx="3015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M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Confusion Matrix of Proposed Model</a:t>
            </a:r>
          </a:p>
        </p:txBody>
      </p:sp>
    </p:spTree>
    <p:extLst>
      <p:ext uri="{BB962C8B-B14F-4D97-AF65-F5344CB8AC3E}">
        <p14:creationId xmlns:p14="http://schemas.microsoft.com/office/powerpoint/2010/main" val="2511975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BD27E-C943-7338-8255-29AF6EDC5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B18C4-C6B3-B885-EA01-B55D6A23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Result and Analysis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39FCE-4AE7-952C-5927-F32091BCF8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47200" y="6017676"/>
            <a:ext cx="2844800" cy="365125"/>
          </a:xfrm>
        </p:spPr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EE681-CBBD-9DE7-F954-A1C1BBE145CA}"/>
              </a:ext>
            </a:extLst>
          </p:cNvPr>
          <p:cNvSpPr txBox="1"/>
          <p:nvPr/>
        </p:nvSpPr>
        <p:spPr>
          <a:xfrm>
            <a:off x="8915400" y="6412468"/>
            <a:ext cx="32766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4EC295D-642D-4EC4-569E-C9D7C59EA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025650"/>
              </p:ext>
            </p:extLst>
          </p:nvPr>
        </p:nvGraphicFramePr>
        <p:xfrm>
          <a:off x="1921496" y="2009882"/>
          <a:ext cx="2901771" cy="354980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41142">
                  <a:extLst>
                    <a:ext uri="{9D8B030D-6E8A-4147-A177-3AD203B41FA5}">
                      <a16:colId xmlns:a16="http://schemas.microsoft.com/office/drawing/2014/main" val="1459151879"/>
                    </a:ext>
                  </a:extLst>
                </a:gridCol>
                <a:gridCol w="1060629">
                  <a:extLst>
                    <a:ext uri="{9D8B030D-6E8A-4147-A177-3AD203B41FA5}">
                      <a16:colId xmlns:a16="http://schemas.microsoft.com/office/drawing/2014/main" val="845377757"/>
                    </a:ext>
                  </a:extLst>
                </a:gridCol>
              </a:tblGrid>
              <a:tr h="295817">
                <a:tc>
                  <a:txBody>
                    <a:bodyPr/>
                    <a:lstStyle/>
                    <a:p>
                      <a:pPr marL="320040" marR="0" indent="-320040" algn="ctr">
                        <a:spcBef>
                          <a:spcPts val="300"/>
                        </a:spcBef>
                        <a:spcAft>
                          <a:spcPts val="525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00831" marR="100831" marT="0" marB="0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320040" marR="0" indent="-320040" algn="ctr">
                        <a:spcBef>
                          <a:spcPts val="300"/>
                        </a:spcBef>
                        <a:spcAft>
                          <a:spcPts val="525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00831" marR="100831" marT="0" marB="0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987158"/>
                  </a:ext>
                </a:extLst>
              </a:tr>
              <a:tr h="295817">
                <a:tc>
                  <a:txBody>
                    <a:bodyPr/>
                    <a:lstStyle/>
                    <a:p>
                      <a:pPr marL="320040" marR="0" indent="-320040">
                        <a:spcBef>
                          <a:spcPts val="300"/>
                        </a:spcBef>
                        <a:buNone/>
                      </a:pPr>
                      <a:r>
                        <a:rPr lang="en-US" sz="1800">
                          <a:effectLst/>
                        </a:rPr>
                        <a:t>GCN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00831" marR="100831" marT="0" marB="0"/>
                </a:tc>
                <a:tc>
                  <a:txBody>
                    <a:bodyPr/>
                    <a:lstStyle/>
                    <a:p>
                      <a:pPr marL="320040" marR="0" indent="-320040">
                        <a:spcBef>
                          <a:spcPts val="300"/>
                        </a:spcBef>
                        <a:spcAft>
                          <a:spcPts val="525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62.34%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00831" marR="100831" marT="0" marB="0"/>
                </a:tc>
                <a:extLst>
                  <a:ext uri="{0D108BD9-81ED-4DB2-BD59-A6C34878D82A}">
                    <a16:rowId xmlns:a16="http://schemas.microsoft.com/office/drawing/2014/main" val="1016525056"/>
                  </a:ext>
                </a:extLst>
              </a:tr>
              <a:tr h="295817">
                <a:tc>
                  <a:txBody>
                    <a:bodyPr/>
                    <a:lstStyle/>
                    <a:p>
                      <a:pPr marL="320040" marR="0" indent="-320040">
                        <a:spcBef>
                          <a:spcPts val="300"/>
                        </a:spcBef>
                        <a:buNone/>
                      </a:pPr>
                      <a:r>
                        <a:rPr lang="en-US" sz="1800">
                          <a:effectLst/>
                        </a:rPr>
                        <a:t>GAT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00831" marR="100831" marT="0" marB="0"/>
                </a:tc>
                <a:tc>
                  <a:txBody>
                    <a:bodyPr/>
                    <a:lstStyle/>
                    <a:p>
                      <a:pPr marL="320040" marR="0" indent="-320040">
                        <a:spcBef>
                          <a:spcPts val="300"/>
                        </a:spcBef>
                        <a:spcAft>
                          <a:spcPts val="525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61.23%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00831" marR="100831" marT="0" marB="0"/>
                </a:tc>
                <a:extLst>
                  <a:ext uri="{0D108BD9-81ED-4DB2-BD59-A6C34878D82A}">
                    <a16:rowId xmlns:a16="http://schemas.microsoft.com/office/drawing/2014/main" val="3067977654"/>
                  </a:ext>
                </a:extLst>
              </a:tr>
              <a:tr h="295817">
                <a:tc>
                  <a:txBody>
                    <a:bodyPr/>
                    <a:lstStyle/>
                    <a:p>
                      <a:pPr marL="320040" marR="0" indent="-320040">
                        <a:spcBef>
                          <a:spcPts val="300"/>
                        </a:spcBef>
                        <a:buNone/>
                      </a:pPr>
                      <a:r>
                        <a:rPr lang="en-US" sz="1800">
                          <a:effectLst/>
                        </a:rPr>
                        <a:t>Hybrid GCN-GAT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00831" marR="100831" marT="0" marB="0"/>
                </a:tc>
                <a:tc>
                  <a:txBody>
                    <a:bodyPr/>
                    <a:lstStyle/>
                    <a:p>
                      <a:pPr marL="320040" marR="0" indent="-320040">
                        <a:spcBef>
                          <a:spcPts val="300"/>
                        </a:spcBef>
                        <a:spcAft>
                          <a:spcPts val="525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54.76%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00831" marR="100831" marT="0" marB="0"/>
                </a:tc>
                <a:extLst>
                  <a:ext uri="{0D108BD9-81ED-4DB2-BD59-A6C34878D82A}">
                    <a16:rowId xmlns:a16="http://schemas.microsoft.com/office/drawing/2014/main" val="3466708225"/>
                  </a:ext>
                </a:extLst>
              </a:tr>
              <a:tr h="295817">
                <a:tc>
                  <a:txBody>
                    <a:bodyPr/>
                    <a:lstStyle/>
                    <a:p>
                      <a:pPr marL="320040" marR="0" indent="-320040">
                        <a:spcBef>
                          <a:spcPts val="300"/>
                        </a:spcBef>
                        <a:buNone/>
                      </a:pPr>
                      <a:r>
                        <a:rPr lang="en-US" sz="1800">
                          <a:effectLst/>
                        </a:rPr>
                        <a:t>VGG-16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00831" marR="100831" marT="0" marB="0"/>
                </a:tc>
                <a:tc>
                  <a:txBody>
                    <a:bodyPr/>
                    <a:lstStyle/>
                    <a:p>
                      <a:pPr marL="320040" marR="0" indent="-320040">
                        <a:spcBef>
                          <a:spcPts val="300"/>
                        </a:spcBef>
                        <a:spcAft>
                          <a:spcPts val="525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82.79%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00831" marR="100831" marT="0" marB="0"/>
                </a:tc>
                <a:extLst>
                  <a:ext uri="{0D108BD9-81ED-4DB2-BD59-A6C34878D82A}">
                    <a16:rowId xmlns:a16="http://schemas.microsoft.com/office/drawing/2014/main" val="1314179262"/>
                  </a:ext>
                </a:extLst>
              </a:tr>
              <a:tr h="295817">
                <a:tc>
                  <a:txBody>
                    <a:bodyPr/>
                    <a:lstStyle/>
                    <a:p>
                      <a:pPr marL="320040" marR="0" indent="-320040">
                        <a:spcBef>
                          <a:spcPts val="300"/>
                        </a:spcBef>
                        <a:buNone/>
                      </a:pPr>
                      <a:r>
                        <a:rPr lang="en-US" sz="1800">
                          <a:effectLst/>
                        </a:rPr>
                        <a:t>VGG-19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00831" marR="100831" marT="0" marB="0"/>
                </a:tc>
                <a:tc>
                  <a:txBody>
                    <a:bodyPr/>
                    <a:lstStyle/>
                    <a:p>
                      <a:pPr marL="320040" marR="0" indent="-320040">
                        <a:spcBef>
                          <a:spcPts val="300"/>
                        </a:spcBef>
                        <a:spcAft>
                          <a:spcPts val="525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86.23%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00831" marR="100831" marT="0" marB="0"/>
                </a:tc>
                <a:extLst>
                  <a:ext uri="{0D108BD9-81ED-4DB2-BD59-A6C34878D82A}">
                    <a16:rowId xmlns:a16="http://schemas.microsoft.com/office/drawing/2014/main" val="3701637479"/>
                  </a:ext>
                </a:extLst>
              </a:tr>
              <a:tr h="295817">
                <a:tc>
                  <a:txBody>
                    <a:bodyPr/>
                    <a:lstStyle/>
                    <a:p>
                      <a:pPr marL="320040" marR="0" indent="-320040">
                        <a:spcBef>
                          <a:spcPts val="300"/>
                        </a:spcBef>
                        <a:buNone/>
                      </a:pPr>
                      <a:r>
                        <a:rPr lang="en-US" sz="1800">
                          <a:effectLst/>
                        </a:rPr>
                        <a:t>ResNet-50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00831" marR="100831" marT="0" marB="0"/>
                </a:tc>
                <a:tc>
                  <a:txBody>
                    <a:bodyPr/>
                    <a:lstStyle/>
                    <a:p>
                      <a:pPr marL="320040" marR="0" indent="-320040">
                        <a:spcBef>
                          <a:spcPts val="300"/>
                        </a:spcBef>
                        <a:spcAft>
                          <a:spcPts val="525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89.67%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00831" marR="100831" marT="0" marB="0"/>
                </a:tc>
                <a:extLst>
                  <a:ext uri="{0D108BD9-81ED-4DB2-BD59-A6C34878D82A}">
                    <a16:rowId xmlns:a16="http://schemas.microsoft.com/office/drawing/2014/main" val="1812761475"/>
                  </a:ext>
                </a:extLst>
              </a:tr>
              <a:tr h="295817">
                <a:tc>
                  <a:txBody>
                    <a:bodyPr/>
                    <a:lstStyle/>
                    <a:p>
                      <a:pPr marL="320040" marR="0" indent="-320040">
                        <a:spcBef>
                          <a:spcPts val="300"/>
                        </a:spcBef>
                        <a:buNone/>
                      </a:pPr>
                      <a:r>
                        <a:rPr lang="en-US" sz="1800">
                          <a:effectLst/>
                        </a:rPr>
                        <a:t>DenseNet-121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00831" marR="100831" marT="0" marB="0"/>
                </a:tc>
                <a:tc>
                  <a:txBody>
                    <a:bodyPr/>
                    <a:lstStyle/>
                    <a:p>
                      <a:pPr marL="320040" marR="0" indent="-320040">
                        <a:spcBef>
                          <a:spcPts val="300"/>
                        </a:spcBef>
                        <a:spcAft>
                          <a:spcPts val="525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90%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00831" marR="100831" marT="0" marB="0"/>
                </a:tc>
                <a:extLst>
                  <a:ext uri="{0D108BD9-81ED-4DB2-BD59-A6C34878D82A}">
                    <a16:rowId xmlns:a16="http://schemas.microsoft.com/office/drawing/2014/main" val="3409922584"/>
                  </a:ext>
                </a:extLst>
              </a:tr>
              <a:tr h="295817">
                <a:tc>
                  <a:txBody>
                    <a:bodyPr/>
                    <a:lstStyle/>
                    <a:p>
                      <a:pPr marL="320040" marR="0" indent="-320040">
                        <a:spcBef>
                          <a:spcPts val="300"/>
                        </a:spcBef>
                        <a:buNone/>
                      </a:pPr>
                      <a:r>
                        <a:rPr lang="en-US" sz="1800">
                          <a:effectLst/>
                        </a:rPr>
                        <a:t>EfficientNet-B3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00831" marR="100831" marT="0" marB="0"/>
                </a:tc>
                <a:tc>
                  <a:txBody>
                    <a:bodyPr/>
                    <a:lstStyle/>
                    <a:p>
                      <a:pPr marL="320040" marR="0" indent="-320040">
                        <a:spcBef>
                          <a:spcPts val="300"/>
                        </a:spcBef>
                        <a:spcAft>
                          <a:spcPts val="525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91.02%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00831" marR="100831" marT="0" marB="0"/>
                </a:tc>
                <a:extLst>
                  <a:ext uri="{0D108BD9-81ED-4DB2-BD59-A6C34878D82A}">
                    <a16:rowId xmlns:a16="http://schemas.microsoft.com/office/drawing/2014/main" val="2732215697"/>
                  </a:ext>
                </a:extLst>
              </a:tr>
              <a:tr h="295817">
                <a:tc>
                  <a:txBody>
                    <a:bodyPr/>
                    <a:lstStyle/>
                    <a:p>
                      <a:pPr marL="320040" marR="0" indent="-320040">
                        <a:spcBef>
                          <a:spcPts val="300"/>
                        </a:spcBef>
                        <a:buNone/>
                      </a:pPr>
                      <a:r>
                        <a:rPr lang="en-US" sz="1800">
                          <a:effectLst/>
                        </a:rPr>
                        <a:t>Inception-V3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00831" marR="100831" marT="0" marB="0"/>
                </a:tc>
                <a:tc>
                  <a:txBody>
                    <a:bodyPr/>
                    <a:lstStyle/>
                    <a:p>
                      <a:pPr marL="320040" marR="0" indent="-320040">
                        <a:spcBef>
                          <a:spcPts val="300"/>
                        </a:spcBef>
                        <a:spcAft>
                          <a:spcPts val="525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89.35%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00831" marR="100831" marT="0" marB="0"/>
                </a:tc>
                <a:extLst>
                  <a:ext uri="{0D108BD9-81ED-4DB2-BD59-A6C34878D82A}">
                    <a16:rowId xmlns:a16="http://schemas.microsoft.com/office/drawing/2014/main" val="833382176"/>
                  </a:ext>
                </a:extLst>
              </a:tr>
              <a:tr h="295817">
                <a:tc>
                  <a:txBody>
                    <a:bodyPr/>
                    <a:lstStyle/>
                    <a:p>
                      <a:pPr marL="320040" marR="0" indent="-320040">
                        <a:spcBef>
                          <a:spcPts val="300"/>
                        </a:spcBef>
                        <a:buNone/>
                      </a:pPr>
                      <a:r>
                        <a:rPr lang="en-US" sz="1800">
                          <a:effectLst/>
                        </a:rPr>
                        <a:t>ViT-b-16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00831" marR="100831" marT="0" marB="0"/>
                </a:tc>
                <a:tc>
                  <a:txBody>
                    <a:bodyPr/>
                    <a:lstStyle/>
                    <a:p>
                      <a:pPr marL="320040" marR="0" indent="-320040">
                        <a:spcBef>
                          <a:spcPts val="300"/>
                        </a:spcBef>
                        <a:spcAft>
                          <a:spcPts val="525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78.45%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00831" marR="100831" marT="0" marB="0"/>
                </a:tc>
                <a:extLst>
                  <a:ext uri="{0D108BD9-81ED-4DB2-BD59-A6C34878D82A}">
                    <a16:rowId xmlns:a16="http://schemas.microsoft.com/office/drawing/2014/main" val="2557335299"/>
                  </a:ext>
                </a:extLst>
              </a:tr>
              <a:tr h="295817">
                <a:tc>
                  <a:txBody>
                    <a:bodyPr/>
                    <a:lstStyle/>
                    <a:p>
                      <a:pPr marL="320040" marR="0" indent="-320040">
                        <a:spcBef>
                          <a:spcPts val="300"/>
                        </a:spcBef>
                        <a:buNone/>
                      </a:pPr>
                      <a:r>
                        <a:rPr lang="en-US" sz="1800" b="1">
                          <a:effectLst/>
                        </a:rPr>
                        <a:t>Proposed model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00831" marR="100831" marT="0" marB="0"/>
                </a:tc>
                <a:tc>
                  <a:txBody>
                    <a:bodyPr/>
                    <a:lstStyle/>
                    <a:p>
                      <a:pPr marL="320040" marR="0" indent="-320040">
                        <a:spcBef>
                          <a:spcPts val="300"/>
                        </a:spcBef>
                        <a:spcAft>
                          <a:spcPts val="525"/>
                        </a:spcAft>
                        <a:buNone/>
                      </a:pPr>
                      <a:r>
                        <a:rPr lang="en-US" sz="1800" b="1" dirty="0">
                          <a:effectLst/>
                        </a:rPr>
                        <a:t>93.62%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100831" marR="100831" marT="0" marB="0"/>
                </a:tc>
                <a:extLst>
                  <a:ext uri="{0D108BD9-81ED-4DB2-BD59-A6C34878D82A}">
                    <a16:rowId xmlns:a16="http://schemas.microsoft.com/office/drawing/2014/main" val="5134921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EA9D840-E743-4A5D-9020-029B43F28A2F}"/>
              </a:ext>
            </a:extLst>
          </p:cNvPr>
          <p:cNvSpPr txBox="1"/>
          <p:nvPr/>
        </p:nvSpPr>
        <p:spPr>
          <a:xfrm>
            <a:off x="1447800" y="1622604"/>
            <a:ext cx="3996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M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able II: Proposed model and Baseline model comparison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25D7A57-DEC2-62D7-1ED3-EDBDB14C2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831584"/>
              </p:ext>
            </p:extLst>
          </p:nvPr>
        </p:nvGraphicFramePr>
        <p:xfrm>
          <a:off x="6553304" y="1993001"/>
          <a:ext cx="4244975" cy="356668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96411">
                  <a:extLst>
                    <a:ext uri="{9D8B030D-6E8A-4147-A177-3AD203B41FA5}">
                      <a16:colId xmlns:a16="http://schemas.microsoft.com/office/drawing/2014/main" val="3852178462"/>
                    </a:ext>
                  </a:extLst>
                </a:gridCol>
                <a:gridCol w="812052">
                  <a:extLst>
                    <a:ext uri="{9D8B030D-6E8A-4147-A177-3AD203B41FA5}">
                      <a16:colId xmlns:a16="http://schemas.microsoft.com/office/drawing/2014/main" val="913313877"/>
                    </a:ext>
                  </a:extLst>
                </a:gridCol>
                <a:gridCol w="595186">
                  <a:extLst>
                    <a:ext uri="{9D8B030D-6E8A-4147-A177-3AD203B41FA5}">
                      <a16:colId xmlns:a16="http://schemas.microsoft.com/office/drawing/2014/main" val="766647249"/>
                    </a:ext>
                  </a:extLst>
                </a:gridCol>
                <a:gridCol w="814789">
                  <a:extLst>
                    <a:ext uri="{9D8B030D-6E8A-4147-A177-3AD203B41FA5}">
                      <a16:colId xmlns:a16="http://schemas.microsoft.com/office/drawing/2014/main" val="3843082683"/>
                    </a:ext>
                  </a:extLst>
                </a:gridCol>
                <a:gridCol w="726537">
                  <a:extLst>
                    <a:ext uri="{9D8B030D-6E8A-4147-A177-3AD203B41FA5}">
                      <a16:colId xmlns:a16="http://schemas.microsoft.com/office/drawing/2014/main" val="2633042157"/>
                    </a:ext>
                  </a:extLst>
                </a:gridCol>
              </a:tblGrid>
              <a:tr h="29690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 dirty="0">
                          <a:solidFill>
                            <a:schemeClr val="bg1"/>
                          </a:solidFill>
                          <a:effectLst/>
                        </a:rPr>
                        <a:t>Class</a:t>
                      </a:r>
                      <a:endParaRPr lang="en-US" sz="12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>
                          <a:solidFill>
                            <a:schemeClr val="bg1"/>
                          </a:solidFill>
                          <a:effectLst/>
                        </a:rPr>
                        <a:t>Precision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>
                          <a:solidFill>
                            <a:schemeClr val="bg1"/>
                          </a:solidFill>
                          <a:effectLst/>
                        </a:rPr>
                        <a:t>Recall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>
                          <a:solidFill>
                            <a:schemeClr val="bg1"/>
                          </a:solidFill>
                          <a:effectLst/>
                        </a:rPr>
                        <a:t>F1-score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 dirty="0">
                          <a:solidFill>
                            <a:schemeClr val="bg1"/>
                          </a:solidFill>
                          <a:effectLst/>
                        </a:rPr>
                        <a:t>Support</a:t>
                      </a:r>
                      <a:endParaRPr lang="en-US" sz="12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447682"/>
                  </a:ext>
                </a:extLst>
              </a:tr>
              <a:tr h="30443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Actinic keratoses ​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0.72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0.60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0.65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30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extLst>
                  <a:ext uri="{0D108BD9-81ED-4DB2-BD59-A6C34878D82A}">
                    <a16:rowId xmlns:a16="http://schemas.microsoft.com/office/drawing/2014/main" val="1844822379"/>
                  </a:ext>
                </a:extLst>
              </a:tr>
              <a:tr h="37797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Basal cell carcinoma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0.86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0.89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0.87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35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extLst>
                  <a:ext uri="{0D108BD9-81ED-4DB2-BD59-A6C34878D82A}">
                    <a16:rowId xmlns:a16="http://schemas.microsoft.com/office/drawing/2014/main" val="1232304817"/>
                  </a:ext>
                </a:extLst>
              </a:tr>
              <a:tr h="48914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Benign keratosis-like lesions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0.83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0.77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0.80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88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extLst>
                  <a:ext uri="{0D108BD9-81ED-4DB2-BD59-A6C34878D82A}">
                    <a16:rowId xmlns:a16="http://schemas.microsoft.com/office/drawing/2014/main" val="209274842"/>
                  </a:ext>
                </a:extLst>
              </a:tr>
              <a:tr h="30443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Dermatofibroma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1.00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0.62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0.77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8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extLst>
                  <a:ext uri="{0D108BD9-81ED-4DB2-BD59-A6C34878D82A}">
                    <a16:rowId xmlns:a16="http://schemas.microsoft.com/office/drawing/2014/main" val="235742957"/>
                  </a:ext>
                </a:extLst>
              </a:tr>
              <a:tr h="29690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Melanocytic nevi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0.96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0.98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0.97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883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extLst>
                  <a:ext uri="{0D108BD9-81ED-4DB2-BD59-A6C34878D82A}">
                    <a16:rowId xmlns:a16="http://schemas.microsoft.com/office/drawing/2014/main" val="1339442195"/>
                  </a:ext>
                </a:extLst>
              </a:tr>
              <a:tr h="29690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Melanoma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0.65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0.61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0.63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46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extLst>
                  <a:ext uri="{0D108BD9-81ED-4DB2-BD59-A6C34878D82A}">
                    <a16:rowId xmlns:a16="http://schemas.microsoft.com/office/drawing/2014/main" val="2239815788"/>
                  </a:ext>
                </a:extLst>
              </a:tr>
              <a:tr h="30443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Vascular lesions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1.00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0.85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0.92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13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extLst>
                  <a:ext uri="{0D108BD9-81ED-4DB2-BD59-A6C34878D82A}">
                    <a16:rowId xmlns:a16="http://schemas.microsoft.com/office/drawing/2014/main" val="4130392433"/>
                  </a:ext>
                </a:extLst>
              </a:tr>
              <a:tr h="29690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>
                          <a:effectLst/>
                        </a:rPr>
                        <a:t>Accuracy ​</a:t>
                      </a:r>
                      <a:endParaRPr lang="en-US" sz="12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1200" kern="1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1200" kern="1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 dirty="0">
                          <a:effectLst/>
                        </a:rPr>
                        <a:t>0.9362</a:t>
                      </a:r>
                      <a:endParaRPr lang="en-US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1103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extLst>
                  <a:ext uri="{0D108BD9-81ED-4DB2-BD59-A6C34878D82A}">
                    <a16:rowId xmlns:a16="http://schemas.microsoft.com/office/drawing/2014/main" val="3786577887"/>
                  </a:ext>
                </a:extLst>
              </a:tr>
              <a:tr h="29690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>
                          <a:effectLst/>
                        </a:rPr>
                        <a:t>Macro avg ​</a:t>
                      </a:r>
                      <a:endParaRPr lang="en-US" sz="12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0.86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0.76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0.80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1103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extLst>
                  <a:ext uri="{0D108BD9-81ED-4DB2-BD59-A6C34878D82A}">
                    <a16:rowId xmlns:a16="http://schemas.microsoft.com/office/drawing/2014/main" val="989647210"/>
                  </a:ext>
                </a:extLst>
              </a:tr>
              <a:tr h="29690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 dirty="0">
                          <a:effectLst/>
                        </a:rPr>
                        <a:t>Weighted avg ​</a:t>
                      </a:r>
                      <a:endParaRPr lang="en-US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0.93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0.93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0.93 ​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1103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3885" marR="73885" marT="0" marB="0"/>
                </a:tc>
                <a:extLst>
                  <a:ext uri="{0D108BD9-81ED-4DB2-BD59-A6C34878D82A}">
                    <a16:rowId xmlns:a16="http://schemas.microsoft.com/office/drawing/2014/main" val="152228718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7C5AD76-C827-A1C3-7936-A7B6ADEA0385}"/>
              </a:ext>
            </a:extLst>
          </p:cNvPr>
          <p:cNvSpPr txBox="1"/>
          <p:nvPr/>
        </p:nvSpPr>
        <p:spPr>
          <a:xfrm>
            <a:off x="6773421" y="1605809"/>
            <a:ext cx="3996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M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able III: Classification Report of the Proposed Model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868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687BE-EF1D-6003-C41C-32E780ED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B95A-9F66-B347-47B3-867262A7A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Result and Analysis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202D0-BCDA-A012-4913-22E790FE72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47200" y="6017676"/>
            <a:ext cx="2844800" cy="365125"/>
          </a:xfrm>
        </p:spPr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8B2B4-F3C6-AE60-B050-2BC340B599A2}"/>
              </a:ext>
            </a:extLst>
          </p:cNvPr>
          <p:cNvSpPr txBox="1"/>
          <p:nvPr/>
        </p:nvSpPr>
        <p:spPr>
          <a:xfrm>
            <a:off x="8915400" y="6412468"/>
            <a:ext cx="32766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19BE62-CB25-07D1-70BE-5AE7D94DB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11055"/>
              </p:ext>
            </p:extLst>
          </p:nvPr>
        </p:nvGraphicFramePr>
        <p:xfrm>
          <a:off x="859386" y="1970598"/>
          <a:ext cx="3437440" cy="356668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718720">
                  <a:extLst>
                    <a:ext uri="{9D8B030D-6E8A-4147-A177-3AD203B41FA5}">
                      <a16:colId xmlns:a16="http://schemas.microsoft.com/office/drawing/2014/main" val="2635196031"/>
                    </a:ext>
                  </a:extLst>
                </a:gridCol>
                <a:gridCol w="1718720">
                  <a:extLst>
                    <a:ext uri="{9D8B030D-6E8A-4147-A177-3AD203B41FA5}">
                      <a16:colId xmlns:a16="http://schemas.microsoft.com/office/drawing/2014/main" val="1793336422"/>
                    </a:ext>
                  </a:extLst>
                </a:gridCol>
              </a:tblGrid>
              <a:tr h="266299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</a:rPr>
                        <a:t>Hyperparameter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42968" marR="42968" marT="28645" marB="28645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Value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42968" marR="42968" marT="28645" marB="28645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69924"/>
                  </a:ext>
                </a:extLst>
              </a:tr>
              <a:tr h="54749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Input Shape</a:t>
                      </a:r>
                      <a:endParaRPr 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42968" marR="42968" marT="28645" marB="28645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M" sz="1200" b="1" dirty="0">
                          <a:solidFill>
                            <a:srgbClr val="1F1F1F"/>
                          </a:solidFill>
                          <a:effectLst/>
                        </a:rPr>
                        <a:t>300</a:t>
                      </a: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 x </a:t>
                      </a:r>
                      <a:r>
                        <a:rPr lang="en-UM" sz="1200" b="1" dirty="0">
                          <a:solidFill>
                            <a:srgbClr val="1F1F1F"/>
                          </a:solidFill>
                          <a:effectLst/>
                        </a:rPr>
                        <a:t>300</a:t>
                      </a:r>
                      <a:endParaRPr lang="en-U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42968" marR="42968" marT="28645" marB="28645" anchor="ctr"/>
                </a:tc>
                <a:extLst>
                  <a:ext uri="{0D108BD9-81ED-4DB2-BD59-A6C34878D82A}">
                    <a16:rowId xmlns:a16="http://schemas.microsoft.com/office/drawing/2014/main" val="2132437757"/>
                  </a:ext>
                </a:extLst>
              </a:tr>
              <a:tr h="54749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Batch Size</a:t>
                      </a:r>
                      <a:endParaRPr 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42968" marR="42968" marT="28645" marB="28645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32 (Effective)</a:t>
                      </a:r>
                      <a:endParaRPr 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42968" marR="42968" marT="28645" marB="28645" anchor="ctr"/>
                </a:tc>
                <a:extLst>
                  <a:ext uri="{0D108BD9-81ED-4DB2-BD59-A6C34878D82A}">
                    <a16:rowId xmlns:a16="http://schemas.microsoft.com/office/drawing/2014/main" val="2921244651"/>
                  </a:ext>
                </a:extLst>
              </a:tr>
              <a:tr h="54749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Epochs</a:t>
                      </a:r>
                      <a:endParaRPr 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42968" marR="42968" marT="28645" marB="28645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10</a:t>
                      </a:r>
                      <a:endParaRPr 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42968" marR="42968" marT="28645" marB="28645" anchor="ctr"/>
                </a:tc>
                <a:extLst>
                  <a:ext uri="{0D108BD9-81ED-4DB2-BD59-A6C34878D82A}">
                    <a16:rowId xmlns:a16="http://schemas.microsoft.com/office/drawing/2014/main" val="2066136897"/>
                  </a:ext>
                </a:extLst>
              </a:tr>
              <a:tr h="54749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Optimizer</a:t>
                      </a:r>
                      <a:endParaRPr 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42968" marR="42968" marT="28645" marB="28645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Adam</a:t>
                      </a:r>
                      <a:endParaRPr 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42968" marR="42968" marT="28645" marB="28645" anchor="ctr"/>
                </a:tc>
                <a:extLst>
                  <a:ext uri="{0D108BD9-81ED-4DB2-BD59-A6C34878D82A}">
                    <a16:rowId xmlns:a16="http://schemas.microsoft.com/office/drawing/2014/main" val="1623724349"/>
                  </a:ext>
                </a:extLst>
              </a:tr>
              <a:tr h="54749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Learning Rate</a:t>
                      </a:r>
                      <a:endParaRPr 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42968" marR="42968" marT="28645" marB="28645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1e-4 (0.0001)</a:t>
                      </a:r>
                      <a:endParaRPr 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42968" marR="42968" marT="28645" marB="28645" anchor="ctr"/>
                </a:tc>
                <a:extLst>
                  <a:ext uri="{0D108BD9-81ED-4DB2-BD59-A6C34878D82A}">
                    <a16:rowId xmlns:a16="http://schemas.microsoft.com/office/drawing/2014/main" val="4097739578"/>
                  </a:ext>
                </a:extLst>
              </a:tr>
              <a:tr h="562918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Loss Function</a:t>
                      </a:r>
                      <a:endParaRPr 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42968" marR="42968" marT="28645" marB="28645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Cross-Entropy</a:t>
                      </a:r>
                      <a:endParaRPr lang="en-US" sz="12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42968" marR="42968" marT="28645" marB="28645" anchor="ctr"/>
                </a:tc>
                <a:extLst>
                  <a:ext uri="{0D108BD9-81ED-4DB2-BD59-A6C34878D82A}">
                    <a16:rowId xmlns:a16="http://schemas.microsoft.com/office/drawing/2014/main" val="1639981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FB4F325-5E01-2B16-BABC-3546A1EF511F}"/>
              </a:ext>
            </a:extLst>
          </p:cNvPr>
          <p:cNvSpPr txBox="1"/>
          <p:nvPr/>
        </p:nvSpPr>
        <p:spPr>
          <a:xfrm>
            <a:off x="652021" y="1600200"/>
            <a:ext cx="3996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M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able IV: 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parameter for the proposed model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A954FA-8B8B-A408-84F4-27738FAD5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970598"/>
            <a:ext cx="6492763" cy="25603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A02000-9D6E-7B68-60F6-A9BDCFE74DA7}"/>
              </a:ext>
            </a:extLst>
          </p:cNvPr>
          <p:cNvSpPr txBox="1"/>
          <p:nvPr/>
        </p:nvSpPr>
        <p:spPr>
          <a:xfrm>
            <a:off x="5791200" y="4896921"/>
            <a:ext cx="4753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M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Training and validation loss and</a:t>
            </a:r>
            <a:r>
              <a:rPr lang="en-UM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curves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38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77C13-532A-00CB-CB23-8F720CA41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689AB-F63E-71FD-E220-7C11BBC5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  <a:r>
              <a:rPr lang="en-UM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of Federate Clients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06BBF-FDBA-8C17-26F1-819419B687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47200" y="6017676"/>
            <a:ext cx="2844800" cy="365125"/>
          </a:xfrm>
        </p:spPr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6202D-F14D-86EF-187A-481233228D36}"/>
              </a:ext>
            </a:extLst>
          </p:cNvPr>
          <p:cNvSpPr txBox="1"/>
          <p:nvPr/>
        </p:nvSpPr>
        <p:spPr>
          <a:xfrm>
            <a:off x="8915400" y="6412468"/>
            <a:ext cx="32766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BBB69A-C5C9-9A54-DA7D-0FB6D640F23F}"/>
              </a:ext>
            </a:extLst>
          </p:cNvPr>
          <p:cNvSpPr txBox="1"/>
          <p:nvPr/>
        </p:nvSpPr>
        <p:spPr>
          <a:xfrm>
            <a:off x="6544341" y="5209401"/>
            <a:ext cx="5055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M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Accuracy Comparison Bar Chart</a:t>
            </a:r>
            <a:r>
              <a:rPr lang="en-UM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Federate clients and Global Model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DB812-282B-7417-C070-F92BFA4B1139}"/>
              </a:ext>
            </a:extLst>
          </p:cNvPr>
          <p:cNvSpPr txBox="1"/>
          <p:nvPr/>
        </p:nvSpPr>
        <p:spPr>
          <a:xfrm>
            <a:off x="837907" y="1676400"/>
            <a:ext cx="4684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M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V: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Client-wise and Global Hybrid</a:t>
            </a:r>
            <a:r>
              <a:rPr lang="en-UM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Accuracy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4269BD-2625-F95E-6AED-1F4FADB3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641" y="1781603"/>
            <a:ext cx="4935518" cy="3302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D9F0312-EA79-B679-CD2F-47214CEB4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792451"/>
              </p:ext>
            </p:extLst>
          </p:nvPr>
        </p:nvGraphicFramePr>
        <p:xfrm>
          <a:off x="1106938" y="2265630"/>
          <a:ext cx="4146325" cy="232674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79987">
                  <a:extLst>
                    <a:ext uri="{9D8B030D-6E8A-4147-A177-3AD203B41FA5}">
                      <a16:colId xmlns:a16="http://schemas.microsoft.com/office/drawing/2014/main" val="3946793089"/>
                    </a:ext>
                  </a:extLst>
                </a:gridCol>
                <a:gridCol w="1216811">
                  <a:extLst>
                    <a:ext uri="{9D8B030D-6E8A-4147-A177-3AD203B41FA5}">
                      <a16:colId xmlns:a16="http://schemas.microsoft.com/office/drawing/2014/main" val="583451525"/>
                    </a:ext>
                  </a:extLst>
                </a:gridCol>
                <a:gridCol w="1049527">
                  <a:extLst>
                    <a:ext uri="{9D8B030D-6E8A-4147-A177-3AD203B41FA5}">
                      <a16:colId xmlns:a16="http://schemas.microsoft.com/office/drawing/2014/main" val="68175694"/>
                    </a:ext>
                  </a:extLst>
                </a:gridCol>
              </a:tblGrid>
              <a:tr h="34077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buNone/>
                      </a:pP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Component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5387" marR="653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buNone/>
                      </a:pP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Train Acc (%)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5387" marR="653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buNone/>
                      </a:pP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Test Acc (%)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5387" marR="653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407552"/>
                  </a:ext>
                </a:extLst>
              </a:tr>
              <a:tr h="37982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buNone/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Client 1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5387" marR="653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buNone/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92.78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5387" marR="653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buNone/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90.41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5387" marR="653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395073"/>
                  </a:ext>
                </a:extLst>
              </a:tr>
              <a:tr h="368978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buNone/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Client 2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5387" marR="653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buNone/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96.18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5387" marR="653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buNone/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93.50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5387" marR="653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0158656"/>
                  </a:ext>
                </a:extLst>
              </a:tr>
              <a:tr h="368978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buNone/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Client 3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5387" marR="653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buNone/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97.97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5387" marR="653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buNone/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95.09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5387" marR="653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475206"/>
                  </a:ext>
                </a:extLst>
              </a:tr>
              <a:tr h="868181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buNone/>
                      </a:pP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Global Model (Hybrid EfficientNetB3-InceptionV3 Ensemble Mode)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5387" marR="653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buNone/>
                      </a:pPr>
                      <a:r>
                        <a:rPr lang="en-US" sz="13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94.97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5387" marR="653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buNone/>
                      </a:pP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93.00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5387" marR="653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981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178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50C45-0BDE-19C5-D159-0A2792CE4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540D-39AD-9EE6-8208-F0F3C0DC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  <a:r>
              <a:rPr lang="en-UM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of Ablation Study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DA530-F45F-BD45-1BDC-F4189DEBA3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47200" y="6017676"/>
            <a:ext cx="2844800" cy="365125"/>
          </a:xfrm>
        </p:spPr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C3A33-253F-FE20-F585-40C3007EA38E}"/>
              </a:ext>
            </a:extLst>
          </p:cNvPr>
          <p:cNvSpPr txBox="1"/>
          <p:nvPr/>
        </p:nvSpPr>
        <p:spPr>
          <a:xfrm>
            <a:off x="8915400" y="6412468"/>
            <a:ext cx="32766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2F332-8E25-20F9-0758-8177BB55FE97}"/>
              </a:ext>
            </a:extLst>
          </p:cNvPr>
          <p:cNvSpPr txBox="1"/>
          <p:nvPr/>
        </p:nvSpPr>
        <p:spPr>
          <a:xfrm>
            <a:off x="6644537" y="1635474"/>
            <a:ext cx="4501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M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VI: Ablation study Of Proposed and baseline models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BDE7664-9FEF-729F-82E9-287666AD0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854064"/>
              </p:ext>
            </p:extLst>
          </p:nvPr>
        </p:nvGraphicFramePr>
        <p:xfrm>
          <a:off x="6019800" y="2133600"/>
          <a:ext cx="5751017" cy="2873232"/>
        </p:xfrm>
        <a:graphic>
          <a:graphicData uri="http://schemas.openxmlformats.org/drawingml/2006/table">
            <a:tbl>
              <a:tblPr firstRow="1" firstCol="1" bandRow="1"/>
              <a:tblGrid>
                <a:gridCol w="1179016">
                  <a:extLst>
                    <a:ext uri="{9D8B030D-6E8A-4147-A177-3AD203B41FA5}">
                      <a16:colId xmlns:a16="http://schemas.microsoft.com/office/drawing/2014/main" val="88803847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08920666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315034283"/>
                    </a:ext>
                  </a:extLst>
                </a:gridCol>
                <a:gridCol w="1066801">
                  <a:extLst>
                    <a:ext uri="{9D8B030D-6E8A-4147-A177-3AD203B41FA5}">
                      <a16:colId xmlns:a16="http://schemas.microsoft.com/office/drawing/2014/main" val="3949983074"/>
                    </a:ext>
                  </a:extLst>
                </a:gridCol>
              </a:tblGrid>
              <a:tr h="227952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Model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Without SMOTE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Without Augmentation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Accuracy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240316"/>
                  </a:ext>
                </a:extLst>
              </a:tr>
              <a:tr h="227952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GCN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52%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61%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62.34%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600657"/>
                  </a:ext>
                </a:extLst>
              </a:tr>
              <a:tr h="227952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GAT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54%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62%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61.23%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093259"/>
                  </a:ext>
                </a:extLst>
              </a:tr>
              <a:tr h="227952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Hybrid GCN-GAT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50%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54%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54.76%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291418"/>
                  </a:ext>
                </a:extLst>
              </a:tr>
              <a:tr h="227952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VGG-16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68%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85%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82.79%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4220"/>
                  </a:ext>
                </a:extLst>
              </a:tr>
              <a:tr h="227952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VGG-19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67%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84%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86.23%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809198"/>
                  </a:ext>
                </a:extLst>
              </a:tr>
              <a:tr h="227952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ResNet-50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66%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88%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89.67%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332654"/>
                  </a:ext>
                </a:extLst>
              </a:tr>
              <a:tr h="227952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DenseNet-121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72%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90%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90%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467276"/>
                  </a:ext>
                </a:extLst>
              </a:tr>
              <a:tr h="227952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EfficientNet-B3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67%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90%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91.02%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271994"/>
                  </a:ext>
                </a:extLst>
              </a:tr>
              <a:tr h="227952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Inception-V3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74%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89%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89.35%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760401"/>
                  </a:ext>
                </a:extLst>
              </a:tr>
              <a:tr h="227952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ViT-b-16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59%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77%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78.45%</a:t>
                      </a: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575515"/>
                  </a:ext>
                </a:extLst>
              </a:tr>
              <a:tr h="227952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Proposed model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80%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92.81%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93.62%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77180" marR="771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16859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E338CB5-7BA9-F871-8C0B-AF8B8C8A91FA}"/>
              </a:ext>
            </a:extLst>
          </p:cNvPr>
          <p:cNvSpPr txBox="1"/>
          <p:nvPr/>
        </p:nvSpPr>
        <p:spPr>
          <a:xfrm>
            <a:off x="421183" y="2133600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/>
              <a:t>This table compares different baseline models and shows that the proposed hybrid</a:t>
            </a:r>
            <a:r>
              <a:rPr lang="en-UM" dirty="0"/>
              <a:t> </a:t>
            </a:r>
            <a:r>
              <a:rPr lang="en-GB" dirty="0"/>
              <a:t>ensemble achieves the highest test accuracy (93.62%), and still performs best even when oversampling (SMOTE) or data augmentation are removed.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775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Outline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Study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 Analysis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Analysis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Novelty of the Work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Dataset &amp; Expected Output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Interface 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9296400" y="5989637"/>
            <a:ext cx="2844800" cy="365125"/>
          </a:xfrm>
        </p:spPr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74EFF0-3D03-C0F9-F0D4-A9D3482709F0}"/>
              </a:ext>
            </a:extLst>
          </p:cNvPr>
          <p:cNvSpPr txBox="1"/>
          <p:nvPr/>
        </p:nvSpPr>
        <p:spPr>
          <a:xfrm>
            <a:off x="8915400" y="6412468"/>
            <a:ext cx="32766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1AFB9-E762-8747-4532-586B3C68E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44E4-A28E-F6A3-80E1-C702DD27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Result and Analysis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5DE13-DC3D-C077-641D-587108B14B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47200" y="6017676"/>
            <a:ext cx="2844800" cy="365125"/>
          </a:xfrm>
        </p:spPr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BD2970-CBF2-BFE2-6439-C648B9EC7F27}"/>
              </a:ext>
            </a:extLst>
          </p:cNvPr>
          <p:cNvSpPr txBox="1"/>
          <p:nvPr/>
        </p:nvSpPr>
        <p:spPr>
          <a:xfrm>
            <a:off x="8915400" y="6412468"/>
            <a:ext cx="32766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305BC0-BEA0-5BA2-9748-D6A5BF745C4A}"/>
              </a:ext>
            </a:extLst>
          </p:cNvPr>
          <p:cNvSpPr txBox="1"/>
          <p:nvPr/>
        </p:nvSpPr>
        <p:spPr>
          <a:xfrm>
            <a:off x="7162800" y="3136615"/>
            <a:ext cx="4501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M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13: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Grad‑CAM skin‑lesion visualizations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2FF9A-0C4D-F895-334D-4967D1703B56}"/>
              </a:ext>
            </a:extLst>
          </p:cNvPr>
          <p:cNvSpPr txBox="1"/>
          <p:nvPr/>
        </p:nvSpPr>
        <p:spPr>
          <a:xfrm>
            <a:off x="228600" y="1548743"/>
            <a:ext cx="4953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/>
              <a:t>Grad‑CAM heatmaps from EfficientNet‑B3, InceptionV3, and their ensemble show that the hybrid model concentrates on the lesion itself, matching clinically relevant regions.</a:t>
            </a:r>
            <a:endParaRPr lang="en-UM" dirty="0"/>
          </a:p>
          <a:p>
            <a:pPr algn="just"/>
            <a:endParaRPr lang="en-UM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/>
              <a:t>Saliency and </a:t>
            </a:r>
            <a:r>
              <a:rPr lang="en-GB" dirty="0" err="1"/>
              <a:t>SmoothGrad</a:t>
            </a:r>
            <a:r>
              <a:rPr lang="en-GB" dirty="0"/>
              <a:t> highlight the pixels most responsible for the model’s decision on a class‑4 lesion, with </a:t>
            </a:r>
            <a:r>
              <a:rPr lang="en-GB" dirty="0" err="1"/>
              <a:t>SmoothGrad</a:t>
            </a:r>
            <a:r>
              <a:rPr lang="en-GB" dirty="0"/>
              <a:t> giving a cleaner focus on the lesion area.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9FBD6-0119-87D4-3E2E-1ACD0C4D9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389086"/>
            <a:ext cx="6041660" cy="1621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59D61B-DC50-1A7B-DBCE-651B622B0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616664"/>
            <a:ext cx="6041660" cy="21337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8121C9-B098-AA3B-6A17-140B3C7144A8}"/>
              </a:ext>
            </a:extLst>
          </p:cNvPr>
          <p:cNvSpPr txBox="1"/>
          <p:nvPr/>
        </p:nvSpPr>
        <p:spPr>
          <a:xfrm>
            <a:off x="6678891" y="5903116"/>
            <a:ext cx="4501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M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14: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Saliency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SmoothGrad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maps for class-4 skin lesion</a:t>
            </a:r>
          </a:p>
        </p:txBody>
      </p:sp>
    </p:spTree>
    <p:extLst>
      <p:ext uri="{BB962C8B-B14F-4D97-AF65-F5344CB8AC3E}">
        <p14:creationId xmlns:p14="http://schemas.microsoft.com/office/powerpoint/2010/main" val="1904398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A2A34-910C-52FB-12A8-FA252DB35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F819-FC53-5253-B9E2-DE1A0CDF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Novelty of the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54D71-E901-049B-93F8-CAD5BC299B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47200" y="5959475"/>
            <a:ext cx="2844800" cy="365125"/>
          </a:xfrm>
        </p:spPr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882494-1CF7-C6C6-FB3F-1E5CF30DAEEF}"/>
              </a:ext>
            </a:extLst>
          </p:cNvPr>
          <p:cNvSpPr txBox="1"/>
          <p:nvPr/>
        </p:nvSpPr>
        <p:spPr>
          <a:xfrm>
            <a:off x="8915400" y="6412468"/>
            <a:ext cx="32766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CE6682-3813-3F08-9462-F98CAA2F1D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just">
              <a:lnSpc>
                <a:spcPts val="2430"/>
              </a:lnSpc>
              <a:buSzPct val="100000"/>
            </a:pPr>
            <a:r>
              <a:rPr lang="en-US" sz="2400" b="1" dirty="0">
                <a:solidFill>
                  <a:schemeClr val="tx1"/>
                </a:solidFill>
                <a:ea typeface="Arial" pitchFamily="34" charset="-122"/>
                <a:cs typeface="Times New Roman" panose="02020603050405020304" pitchFamily="18" charset="0"/>
              </a:rPr>
              <a:t>Dual-Backbone Ensemble in Federated Setting:</a:t>
            </a:r>
            <a:r>
              <a:rPr lang="en-US" sz="2400" dirty="0">
                <a:solidFill>
                  <a:schemeClr val="tx1"/>
                </a:solidFill>
                <a:ea typeface="Arial" pitchFamily="34" charset="-122"/>
                <a:cs typeface="Times New Roman" panose="02020603050405020304" pitchFamily="18" charset="0"/>
              </a:rPr>
              <a:t> First hybrid EfficientNetB3-InceptionV3 ensemble under federated learning for dermatology</a:t>
            </a:r>
            <a:endParaRPr lang="en-US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ts val="2430"/>
              </a:lnSpc>
              <a:buSzPct val="100000"/>
            </a:pPr>
            <a:r>
              <a:rPr lang="en-US" sz="2400" b="1" dirty="0">
                <a:solidFill>
                  <a:schemeClr val="tx1"/>
                </a:solidFill>
                <a:ea typeface="Arial" pitchFamily="34" charset="-122"/>
                <a:cs typeface="Times New Roman" panose="02020603050405020304" pitchFamily="18" charset="0"/>
              </a:rPr>
              <a:t>Attention-Based Feature Fusion:</a:t>
            </a:r>
            <a:r>
              <a:rPr lang="en-US" sz="2400" dirty="0">
                <a:solidFill>
                  <a:schemeClr val="tx1"/>
                </a:solidFill>
                <a:ea typeface="Arial" pitchFamily="34" charset="-122"/>
                <a:cs typeface="Times New Roman" panose="02020603050405020304" pitchFamily="18" charset="0"/>
              </a:rPr>
              <a:t> Sample-specific weighted fusion improves robustness vs. simple concatenation</a:t>
            </a:r>
            <a:endParaRPr lang="en-US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ts val="2430"/>
              </a:lnSpc>
              <a:buSzPct val="100000"/>
            </a:pPr>
            <a:r>
              <a:rPr lang="en-US" sz="2400" b="1" dirty="0">
                <a:solidFill>
                  <a:schemeClr val="tx1"/>
                </a:solidFill>
                <a:ea typeface="Arial" pitchFamily="34" charset="-122"/>
                <a:cs typeface="Times New Roman" panose="02020603050405020304" pitchFamily="18" charset="0"/>
              </a:rPr>
              <a:t>Non-IID Class Imbalance Handling:</a:t>
            </a:r>
            <a:r>
              <a:rPr lang="en-US" sz="2400" dirty="0">
                <a:solidFill>
                  <a:schemeClr val="tx1"/>
                </a:solidFill>
                <a:ea typeface="Arial" pitchFamily="34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ea typeface="Arial" pitchFamily="34" charset="-122"/>
                <a:cs typeface="Times New Roman" panose="02020603050405020304" pitchFamily="18" charset="0"/>
              </a:rPr>
              <a:t>RandomOverSampler</a:t>
            </a:r>
            <a:r>
              <a:rPr lang="en-US" sz="2400" dirty="0">
                <a:solidFill>
                  <a:schemeClr val="tx1"/>
                </a:solidFill>
                <a:ea typeface="Arial" pitchFamily="34" charset="-122"/>
                <a:cs typeface="Times New Roman" panose="02020603050405020304" pitchFamily="18" charset="0"/>
              </a:rPr>
              <a:t> + Dirichlet partitioning + </a:t>
            </a:r>
            <a:r>
              <a:rPr lang="en-US" sz="2400" dirty="0" err="1">
                <a:solidFill>
                  <a:schemeClr val="tx1"/>
                </a:solidFill>
                <a:ea typeface="Arial" pitchFamily="34" charset="-122"/>
                <a:cs typeface="Times New Roman" panose="02020603050405020304" pitchFamily="18" charset="0"/>
              </a:rPr>
              <a:t>FedAvg</a:t>
            </a:r>
            <a:r>
              <a:rPr lang="en-US" sz="2400" dirty="0">
                <a:solidFill>
                  <a:schemeClr val="tx1"/>
                </a:solidFill>
                <a:ea typeface="Arial" pitchFamily="34" charset="-122"/>
                <a:cs typeface="Times New Roman" panose="02020603050405020304" pitchFamily="18" charset="0"/>
              </a:rPr>
              <a:t> addresses both challenges simultaneously</a:t>
            </a:r>
            <a:endParaRPr lang="en-US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ts val="2430"/>
              </a:lnSpc>
              <a:buSzPct val="100000"/>
            </a:pPr>
            <a:r>
              <a:rPr lang="en-US" sz="2400" b="1" dirty="0">
                <a:solidFill>
                  <a:schemeClr val="tx1"/>
                </a:solidFill>
                <a:ea typeface="Arial" pitchFamily="34" charset="-122"/>
                <a:cs typeface="Times New Roman" panose="02020603050405020304" pitchFamily="18" charset="0"/>
              </a:rPr>
              <a:t>Comprehensive Multi-Class Benchmark:</a:t>
            </a:r>
            <a:r>
              <a:rPr lang="en-US" sz="2400" dirty="0">
                <a:solidFill>
                  <a:schemeClr val="tx1"/>
                </a:solidFill>
                <a:ea typeface="Arial" pitchFamily="34" charset="-122"/>
                <a:cs typeface="Times New Roman" panose="02020603050405020304" pitchFamily="18" charset="0"/>
              </a:rPr>
              <a:t> 11 baseline comparisons (CNNs, Transformers, Graph-Based) on 7-class HAM10000</a:t>
            </a:r>
            <a:endParaRPr lang="en-US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>
              <a:lnSpc>
                <a:spcPts val="2430"/>
              </a:lnSpc>
              <a:buSzPct val="100000"/>
            </a:pPr>
            <a:r>
              <a:rPr lang="en-US" sz="2400" b="1" dirty="0">
                <a:solidFill>
                  <a:schemeClr val="tx1"/>
                </a:solidFill>
                <a:ea typeface="Arial" pitchFamily="34" charset="-122"/>
                <a:cs typeface="Times New Roman" panose="02020603050405020304" pitchFamily="18" charset="0"/>
              </a:rPr>
              <a:t>Practical Deployment:</a:t>
            </a:r>
            <a:r>
              <a:rPr lang="en-US" sz="2400" dirty="0">
                <a:solidFill>
                  <a:schemeClr val="tx1"/>
                </a:solidFill>
                <a:ea typeface="Arial" pitchFamily="34" charset="-122"/>
                <a:cs typeface="Times New Roman" panose="02020603050405020304" pitchFamily="18" charset="0"/>
              </a:rPr>
              <a:t> Demonstrates privacy-preserving collaboration with minimal accuracy gap (0.62%)</a:t>
            </a:r>
            <a:endParaRPr lang="en-US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274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ED34C-F2CE-1904-46F5-88AEBCFDC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8F151-7ED2-C606-99FB-D15E7A103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50838"/>
            <a:ext cx="9448800" cy="8683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Sample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1460F-2BC7-EBFF-8ED1-489F5E220A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41104" y="6019800"/>
            <a:ext cx="2844800" cy="365125"/>
          </a:xfrm>
        </p:spPr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501D11-526D-F3D4-2D04-828C5DF8BC5F}"/>
              </a:ext>
            </a:extLst>
          </p:cNvPr>
          <p:cNvSpPr txBox="1"/>
          <p:nvPr/>
        </p:nvSpPr>
        <p:spPr>
          <a:xfrm>
            <a:off x="8915400" y="6412468"/>
            <a:ext cx="32766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CDB0DD-91B8-4EFB-5A36-528FC936E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59762"/>
              </p:ext>
            </p:extLst>
          </p:nvPr>
        </p:nvGraphicFramePr>
        <p:xfrm>
          <a:off x="696913" y="1371600"/>
          <a:ext cx="3570287" cy="457199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74887">
                  <a:extLst>
                    <a:ext uri="{9D8B030D-6E8A-4147-A177-3AD203B41FA5}">
                      <a16:colId xmlns:a16="http://schemas.microsoft.com/office/drawing/2014/main" val="313702038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423654252"/>
                    </a:ext>
                  </a:extLst>
                </a:gridCol>
              </a:tblGrid>
              <a:tr h="251094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100" b="1" dirty="0">
                          <a:effectLst/>
                        </a:rPr>
                        <a:t>Class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100" b="1" dirty="0">
                          <a:effectLst/>
                        </a:rPr>
                        <a:t>Image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4123668"/>
                  </a:ext>
                </a:extLst>
              </a:tr>
              <a:tr h="617272"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100">
                          <a:effectLst/>
                        </a:rPr>
                        <a:t>Actinic keratoses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7296728"/>
                  </a:ext>
                </a:extLst>
              </a:tr>
              <a:tr h="617272"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100">
                          <a:effectLst/>
                        </a:rPr>
                        <a:t>Basal cell carcinoma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624246"/>
                  </a:ext>
                </a:extLst>
              </a:tr>
              <a:tr h="617272"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100">
                          <a:effectLst/>
                        </a:rPr>
                        <a:t>Benign keratosis-like lesions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54713"/>
                  </a:ext>
                </a:extLst>
              </a:tr>
              <a:tr h="617272"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100">
                          <a:effectLst/>
                        </a:rPr>
                        <a:t>Dermatofibroma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605307"/>
                  </a:ext>
                </a:extLst>
              </a:tr>
              <a:tr h="617272"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100">
                          <a:effectLst/>
                        </a:rPr>
                        <a:t>Melanocytic nevi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46811"/>
                  </a:ext>
                </a:extLst>
              </a:tr>
              <a:tr h="617272"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100">
                          <a:effectLst/>
                        </a:rPr>
                        <a:t>Melanoma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8543549"/>
                  </a:ext>
                </a:extLst>
              </a:tr>
              <a:tr h="617272"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100">
                          <a:effectLst/>
                        </a:rPr>
                        <a:t>Vascular lesions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898982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4F1EC9C-363D-82B1-5F80-20EC9121C9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183" y="1676400"/>
            <a:ext cx="609600" cy="516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120280-DBCF-6924-0183-19468804B0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183" y="2269428"/>
            <a:ext cx="643078" cy="5499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7A81E5-71E1-EC11-15B9-5739578573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183" y="2895600"/>
            <a:ext cx="653903" cy="5499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67DC76-2832-A5E9-9622-9A2150A57C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514" y="3505200"/>
            <a:ext cx="638747" cy="5499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FDFA01-EA92-A8D9-C004-AC96BF4DDF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114800"/>
            <a:ext cx="649574" cy="5499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9E1F7F-F85A-63BE-667D-B4CE7947AB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724400"/>
            <a:ext cx="649573" cy="5499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8B9C3F-2A0A-3323-1DD7-EB338FBD59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21" y="5380413"/>
            <a:ext cx="609601" cy="5161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8D176F6-5150-D3A9-74D0-B6BD7FD3E2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9552" y="1172187"/>
            <a:ext cx="3641248" cy="19662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9052F3E-A630-608D-EC7C-A99BA15D6D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2550" y="3250916"/>
            <a:ext cx="6115050" cy="30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27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A875B-D169-538E-43BD-F1106F7AC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79E06-D039-93D0-3DE0-85C132F2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60908"/>
            <a:ext cx="9448800" cy="8683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Sample dataset and Expected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E9FB8-DE8E-76F1-AB7C-6FC0A9A59A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47200" y="5961645"/>
            <a:ext cx="2844800" cy="365125"/>
          </a:xfrm>
        </p:spPr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D95C5-DFEE-0165-4E70-B3B1584C0720}"/>
              </a:ext>
            </a:extLst>
          </p:cNvPr>
          <p:cNvSpPr txBox="1"/>
          <p:nvPr/>
        </p:nvSpPr>
        <p:spPr>
          <a:xfrm>
            <a:off x="8915400" y="6412468"/>
            <a:ext cx="32766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40E94DF-2971-9046-91A2-27F05E78F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808363"/>
              </p:ext>
            </p:extLst>
          </p:nvPr>
        </p:nvGraphicFramePr>
        <p:xfrm>
          <a:off x="838200" y="1600200"/>
          <a:ext cx="10210800" cy="4236720"/>
        </p:xfrm>
        <a:graphic>
          <a:graphicData uri="http://schemas.openxmlformats.org/drawingml/2006/table">
            <a:tbl>
              <a:tblPr/>
              <a:tblGrid>
                <a:gridCol w="2042160">
                  <a:extLst>
                    <a:ext uri="{9D8B030D-6E8A-4147-A177-3AD203B41FA5}">
                      <a16:colId xmlns:a16="http://schemas.microsoft.com/office/drawing/2014/main" val="102747807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4206362661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1238088028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1021867659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42034685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 latinLnBrk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</a:rPr>
                        <a:t>True Class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0026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03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26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36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</a:rPr>
                        <a:t>Ground Truth Image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503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28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030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48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Model Prediction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3028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028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3028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37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>
                        <a:buNone/>
                      </a:pPr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</a:rPr>
                        <a:t>Confidence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3028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28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3028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045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Grad-CAM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028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28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28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44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681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>
                          <a:effectLst/>
                        </a:rPr>
                        <a:t>Melanocytic nevi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E036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48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36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48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endParaRPr lang="en-UM" dirty="0">
                        <a:effectLst/>
                      </a:endParaRPr>
                    </a:p>
                    <a:p>
                      <a:pPr fontAlgn="base" latinLnBrk="0">
                        <a:buNone/>
                      </a:pPr>
                      <a:endParaRPr lang="en-UM" dirty="0">
                        <a:effectLst/>
                      </a:endParaRPr>
                    </a:p>
                    <a:p>
                      <a:pPr fontAlgn="base" latinLnBrk="0">
                        <a:buNone/>
                      </a:pPr>
                      <a:endParaRPr lang="en-UM" dirty="0">
                        <a:effectLst/>
                      </a:endParaRPr>
                    </a:p>
                    <a:p>
                      <a:pPr fontAlgn="base" latinLnBrk="0">
                        <a:buNone/>
                      </a:pPr>
                      <a:endParaRPr lang="en-US" dirty="0">
                        <a:effectLst/>
                      </a:endParaRPr>
                    </a:p>
                  </a:txBody>
                  <a:tcPr marL="60960" marR="60960" anchor="ctr">
                    <a:lnL w="7620" cap="flat" cmpd="sng" algn="ctr">
                      <a:solidFill>
                        <a:srgbClr val="B048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37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48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46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Melanocytic nevi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8037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45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37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03D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100%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4045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44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045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3E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endParaRPr lang="en-US" dirty="0">
                        <a:effectLst/>
                      </a:endParaRPr>
                    </a:p>
                  </a:txBody>
                  <a:tcPr marL="60960" marR="60960" anchor="ctr">
                    <a:lnL w="7620" cap="flat" cmpd="sng" algn="ctr">
                      <a:solidFill>
                        <a:srgbClr val="0044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44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44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047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461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>
                          <a:effectLst/>
                        </a:rPr>
                        <a:t>Melanoma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1048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46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48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39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endParaRPr lang="en-UM" dirty="0">
                        <a:effectLst/>
                      </a:endParaRPr>
                    </a:p>
                    <a:p>
                      <a:pPr fontAlgn="base" latinLnBrk="0">
                        <a:buNone/>
                      </a:pPr>
                      <a:endParaRPr lang="en-UM" dirty="0">
                        <a:effectLst/>
                      </a:endParaRPr>
                    </a:p>
                    <a:p>
                      <a:pPr fontAlgn="base" latinLnBrk="0">
                        <a:buNone/>
                      </a:pPr>
                      <a:endParaRPr lang="en-UM" dirty="0">
                        <a:effectLst/>
                      </a:endParaRPr>
                    </a:p>
                    <a:p>
                      <a:pPr fontAlgn="base" latinLnBrk="0">
                        <a:buNone/>
                      </a:pPr>
                      <a:endParaRPr lang="en-US" dirty="0">
                        <a:effectLst/>
                      </a:endParaRPr>
                    </a:p>
                  </a:txBody>
                  <a:tcPr marL="60960" marR="60960" anchor="ctr">
                    <a:lnL w="7620" cap="flat" cmpd="sng" algn="ctr">
                      <a:solidFill>
                        <a:srgbClr val="8046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703D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46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0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Melanoma (98%) Nevi (2%)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703D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3E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703D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44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98% confident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B03E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47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3E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3D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endParaRPr lang="en-US" dirty="0">
                        <a:effectLst/>
                      </a:endParaRPr>
                    </a:p>
                  </a:txBody>
                  <a:tcPr marL="60960" marR="60960" anchor="ctr">
                    <a:lnL w="7620" cap="flat" cmpd="sng" algn="ctr">
                      <a:solidFill>
                        <a:srgbClr val="2047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047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047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0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705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>
                          <a:effectLst/>
                        </a:rPr>
                        <a:t>Melanoma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6039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39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39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endParaRPr lang="en-US" dirty="0">
                        <a:effectLst/>
                      </a:endParaRPr>
                    </a:p>
                  </a:txBody>
                  <a:tcPr marL="60960" marR="60960" anchor="ctr">
                    <a:lnL w="7620" cap="flat" cmpd="sng" algn="ctr">
                      <a:solidFill>
                        <a:srgbClr val="D0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44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0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Keratosis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0044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3D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44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44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65%</a:t>
                      </a:r>
                    </a:p>
                  </a:txBody>
                  <a:tcPr marL="60960" marR="60960" anchor="ctr">
                    <a:lnL w="7620" cap="flat" cmpd="sng" algn="ctr">
                      <a:solidFill>
                        <a:srgbClr val="C03D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3D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3D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endParaRPr lang="en-UM" dirty="0">
                        <a:effectLst/>
                      </a:endParaRPr>
                    </a:p>
                    <a:p>
                      <a:pPr fontAlgn="base" latinLnBrk="0">
                        <a:buNone/>
                      </a:pPr>
                      <a:endParaRPr lang="en-UM" dirty="0">
                        <a:effectLst/>
                      </a:endParaRPr>
                    </a:p>
                    <a:p>
                      <a:pPr fontAlgn="base" latinLnBrk="0">
                        <a:buNone/>
                      </a:pPr>
                      <a:endParaRPr lang="en-UM" dirty="0">
                        <a:effectLst/>
                      </a:endParaRPr>
                    </a:p>
                    <a:p>
                      <a:pPr fontAlgn="base" latinLnBrk="0">
                        <a:buNone/>
                      </a:pPr>
                      <a:endParaRPr lang="en-UM" dirty="0">
                        <a:effectLst/>
                      </a:endParaRPr>
                    </a:p>
                    <a:p>
                      <a:pPr fontAlgn="base" latinLnBrk="0">
                        <a:buNone/>
                      </a:pPr>
                      <a:r>
                        <a:rPr lang="en-UM" i="1" dirty="0">
                          <a:effectLst/>
                        </a:rPr>
                        <a:t>      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anchor="ctr">
                    <a:lnL w="7620" cap="flat" cmpd="sng" algn="ctr">
                      <a:solidFill>
                        <a:srgbClr val="D0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0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0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041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258312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A2B695E-6668-08F3-5479-18D0E06FF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12486"/>
            <a:ext cx="1295400" cy="9715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CC7689-D440-4C8C-B41A-7457F0977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857" y="2057400"/>
            <a:ext cx="1089843" cy="1073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C8575C8-B6A7-0F7E-01AD-251A93F28C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111" y="3276600"/>
            <a:ext cx="1247978" cy="9359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AB1EC6-6B40-6685-8826-27EA336A0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0153" y="3276600"/>
            <a:ext cx="1037250" cy="10341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6A2106-5E0B-8205-B51B-BAB8D6464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2866" y="4565321"/>
            <a:ext cx="1070265" cy="10734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F00523-92EA-F6B5-796A-E92B9DE5B3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16" y="4515200"/>
            <a:ext cx="1428109" cy="107347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635F5A-CF16-4258-55D1-FB8A9460B335}"/>
              </a:ext>
            </a:extLst>
          </p:cNvPr>
          <p:cNvSpPr txBox="1"/>
          <p:nvPr/>
        </p:nvSpPr>
        <p:spPr>
          <a:xfrm>
            <a:off x="5197242" y="5467588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Misclassified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186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ACCF1-4663-0FAC-E557-C8C86018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B699C-3280-7E27-A53B-6B90D91A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8" y="76200"/>
            <a:ext cx="8915400" cy="8683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Interface of Image Enhancement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21EDD-A921-29EF-524A-2EBB5538B2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47200" y="5959475"/>
            <a:ext cx="2844800" cy="365125"/>
          </a:xfrm>
        </p:spPr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A89BB2-DBB6-BF76-BA68-3DFF2884AD82}"/>
              </a:ext>
            </a:extLst>
          </p:cNvPr>
          <p:cNvSpPr txBox="1"/>
          <p:nvPr/>
        </p:nvSpPr>
        <p:spPr>
          <a:xfrm>
            <a:off x="8915400" y="6412468"/>
            <a:ext cx="32766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E56F6-E703-C607-1055-42351EFED8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30" y="1849210"/>
            <a:ext cx="6200220" cy="289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6FEBF0-92B3-4056-B9F0-81A0E04DBE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285" y="1091922"/>
            <a:ext cx="2133600" cy="426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97BA2C-B7BA-7C00-FE98-C2A906706B7C}"/>
              </a:ext>
            </a:extLst>
          </p:cNvPr>
          <p:cNvSpPr txBox="1"/>
          <p:nvPr/>
        </p:nvSpPr>
        <p:spPr>
          <a:xfrm>
            <a:off x="2133600" y="5649457"/>
            <a:ext cx="4501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M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14: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Dashboard of Skin Lesion Classifier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B9B028-FB77-E4DA-D1F6-6B33BF7DDD63}"/>
              </a:ext>
            </a:extLst>
          </p:cNvPr>
          <p:cNvSpPr txBox="1"/>
          <p:nvPr/>
        </p:nvSpPr>
        <p:spPr>
          <a:xfrm>
            <a:off x="7114620" y="5649458"/>
            <a:ext cx="487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M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16: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 of the skin‑lesion classifier inference workflow</a:t>
            </a:r>
          </a:p>
        </p:txBody>
      </p:sp>
    </p:spTree>
    <p:extLst>
      <p:ext uri="{BB962C8B-B14F-4D97-AF65-F5344CB8AC3E}">
        <p14:creationId xmlns:p14="http://schemas.microsoft.com/office/powerpoint/2010/main" val="1685071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80DD4-53F5-CB3B-9BD8-CEA7A6560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A821-EC99-0A73-FF27-5E912F978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8" y="76200"/>
            <a:ext cx="8915400" cy="868362"/>
          </a:xfrm>
        </p:spPr>
        <p:txBody>
          <a:bodyPr>
            <a:normAutofit/>
          </a:bodyPr>
          <a:lstStyle/>
          <a:p>
            <a:r>
              <a:rPr lang="en-UM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Comparative Analysis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EBBCE-0B40-44C0-4FAE-B2A893CB9C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47200" y="5959475"/>
            <a:ext cx="2844800" cy="365125"/>
          </a:xfrm>
        </p:spPr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E6A03C-7F28-77F4-6BB0-39F77AFF7161}"/>
              </a:ext>
            </a:extLst>
          </p:cNvPr>
          <p:cNvSpPr txBox="1"/>
          <p:nvPr/>
        </p:nvSpPr>
        <p:spPr>
          <a:xfrm>
            <a:off x="8915400" y="6412468"/>
            <a:ext cx="32766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50138B-0D89-07F5-D432-CECA65307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34749"/>
              </p:ext>
            </p:extLst>
          </p:nvPr>
        </p:nvGraphicFramePr>
        <p:xfrm>
          <a:off x="914400" y="1143000"/>
          <a:ext cx="10363199" cy="500899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80457">
                  <a:extLst>
                    <a:ext uri="{9D8B030D-6E8A-4147-A177-3AD203B41FA5}">
                      <a16:colId xmlns:a16="http://schemas.microsoft.com/office/drawing/2014/main" val="1055250532"/>
                    </a:ext>
                  </a:extLst>
                </a:gridCol>
                <a:gridCol w="1480457">
                  <a:extLst>
                    <a:ext uri="{9D8B030D-6E8A-4147-A177-3AD203B41FA5}">
                      <a16:colId xmlns:a16="http://schemas.microsoft.com/office/drawing/2014/main" val="670712852"/>
                    </a:ext>
                  </a:extLst>
                </a:gridCol>
                <a:gridCol w="1480457">
                  <a:extLst>
                    <a:ext uri="{9D8B030D-6E8A-4147-A177-3AD203B41FA5}">
                      <a16:colId xmlns:a16="http://schemas.microsoft.com/office/drawing/2014/main" val="3563557714"/>
                    </a:ext>
                  </a:extLst>
                </a:gridCol>
                <a:gridCol w="1480457">
                  <a:extLst>
                    <a:ext uri="{9D8B030D-6E8A-4147-A177-3AD203B41FA5}">
                      <a16:colId xmlns:a16="http://schemas.microsoft.com/office/drawing/2014/main" val="2712948455"/>
                    </a:ext>
                  </a:extLst>
                </a:gridCol>
                <a:gridCol w="1480457">
                  <a:extLst>
                    <a:ext uri="{9D8B030D-6E8A-4147-A177-3AD203B41FA5}">
                      <a16:colId xmlns:a16="http://schemas.microsoft.com/office/drawing/2014/main" val="2851614812"/>
                    </a:ext>
                  </a:extLst>
                </a:gridCol>
                <a:gridCol w="1480457">
                  <a:extLst>
                    <a:ext uri="{9D8B030D-6E8A-4147-A177-3AD203B41FA5}">
                      <a16:colId xmlns:a16="http://schemas.microsoft.com/office/drawing/2014/main" val="1568473029"/>
                    </a:ext>
                  </a:extLst>
                </a:gridCol>
                <a:gridCol w="1480457">
                  <a:extLst>
                    <a:ext uri="{9D8B030D-6E8A-4147-A177-3AD203B41FA5}">
                      <a16:colId xmlns:a16="http://schemas.microsoft.com/office/drawing/2014/main" val="4092890862"/>
                    </a:ext>
                  </a:extLst>
                </a:gridCol>
              </a:tblGrid>
              <a:tr h="40310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</a:rPr>
                        <a:t>Reference / Author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</a:rPr>
                        <a:t>Methodology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</a:rPr>
                        <a:t>Privacy Preserving (FL)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</a:rPr>
                        <a:t>Multi-Class (7 Classes)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</a:rPr>
                        <a:t>Addressed Class Imbalance?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</a:rPr>
                        <a:t>Explainability (Grad-CAM)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Key Limitation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341220"/>
                  </a:ext>
                </a:extLst>
              </a:tr>
              <a:tr h="75445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F1F1F"/>
                          </a:solidFill>
                          <a:effectLst/>
                        </a:rPr>
                        <a:t>Yaqoob et al. [1]</a:t>
                      </a:r>
                      <a:endParaRPr lang="en-US" sz="11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GB" sz="1200">
                          <a:solidFill>
                            <a:srgbClr val="1F1F1F"/>
                          </a:solidFill>
                          <a:effectLst/>
                        </a:rPr>
                        <a:t>CNN with Asynchronous Federated Learning</a:t>
                      </a:r>
                      <a:endParaRPr lang="en-GB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✅ Yes</a:t>
                      </a:r>
                      <a:endParaRPr lang="en-US" sz="1200" b="1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❌ No (Binary)</a:t>
                      </a:r>
                      <a:endParaRPr lang="en-US" sz="1200" b="1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❌ No</a:t>
                      </a:r>
                      <a:endParaRPr lang="en-US" sz="1200" b="1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❌ No</a:t>
                      </a:r>
                      <a:endParaRPr lang="en-US" sz="1200" b="1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just" rtl="0">
                        <a:buNone/>
                      </a:pPr>
                      <a:r>
                        <a:rPr lang="en-GB" sz="1100">
                          <a:solidFill>
                            <a:srgbClr val="1F1F1F"/>
                          </a:solidFill>
                          <a:effectLst/>
                        </a:rPr>
                        <a:t>Limited to only 2 classes (Benign vs. Malignant); no imbalance handling.</a:t>
                      </a:r>
                      <a:endParaRPr lang="en-GB" sz="11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extLst>
                  <a:ext uri="{0D108BD9-81ED-4DB2-BD59-A6C34878D82A}">
                    <a16:rowId xmlns:a16="http://schemas.microsoft.com/office/drawing/2014/main" val="324567234"/>
                  </a:ext>
                </a:extLst>
              </a:tr>
              <a:tr h="87157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F1F1F"/>
                          </a:solidFill>
                          <a:effectLst/>
                        </a:rPr>
                        <a:t>Hendrix et al. [2]</a:t>
                      </a:r>
                      <a:endParaRPr lang="en-US" sz="11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>
                          <a:solidFill>
                            <a:srgbClr val="1F1F1F"/>
                          </a:solidFill>
                          <a:effectLst/>
                        </a:rPr>
                        <a:t>Evidential Deep Learning (EDL)</a:t>
                      </a:r>
                      <a:endParaRPr 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✅ Yes</a:t>
                      </a:r>
                      <a:endParaRPr lang="en-US" sz="1200" b="1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✅ Yes</a:t>
                      </a:r>
                      <a:endParaRPr lang="en-US" sz="1200" b="1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❌ No</a:t>
                      </a:r>
                      <a:endParaRPr lang="en-US" sz="1200" b="1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❌ No</a:t>
                      </a:r>
                      <a:endParaRPr lang="en-US" sz="1200" b="1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just" rtl="0">
                        <a:buNone/>
                      </a:pPr>
                      <a:r>
                        <a:rPr lang="en-GB" sz="1100">
                          <a:solidFill>
                            <a:srgbClr val="1F1F1F"/>
                          </a:solidFill>
                          <a:effectLst/>
                        </a:rPr>
                        <a:t>Focuses on uncertainty estimation but ignores the severe class imbalance in HAM10000.</a:t>
                      </a:r>
                      <a:endParaRPr lang="en-GB" sz="11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extLst>
                  <a:ext uri="{0D108BD9-81ED-4DB2-BD59-A6C34878D82A}">
                    <a16:rowId xmlns:a16="http://schemas.microsoft.com/office/drawing/2014/main" val="3129221461"/>
                  </a:ext>
                </a:extLst>
              </a:tr>
              <a:tr h="75445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F1F1F"/>
                          </a:solidFill>
                          <a:effectLst/>
                        </a:rPr>
                        <a:t>Tian et al. [3]</a:t>
                      </a:r>
                      <a:endParaRPr lang="en-US" sz="11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>
                          <a:solidFill>
                            <a:srgbClr val="1F1F1F"/>
                          </a:solidFill>
                          <a:effectLst/>
                        </a:rPr>
                        <a:t>Dataset Distillation with FL</a:t>
                      </a:r>
                      <a:endParaRPr 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✅ Yes</a:t>
                      </a:r>
                      <a:endParaRPr lang="en-US" sz="1200" b="1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✅ Yes</a:t>
                      </a:r>
                      <a:endParaRPr lang="en-US" sz="1200" b="1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❌ No</a:t>
                      </a:r>
                      <a:endParaRPr lang="en-US" sz="1200" b="1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❌ No</a:t>
                      </a:r>
                      <a:endParaRPr lang="en-US" sz="1200" b="1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just" rtl="0">
                        <a:buNone/>
                      </a:pPr>
                      <a:r>
                        <a:rPr lang="en-GB" sz="1100">
                          <a:solidFill>
                            <a:srgbClr val="1F1F1F"/>
                          </a:solidFill>
                          <a:effectLst/>
                        </a:rPr>
                        <a:t>Computationally expensive; struggles with "Non-IID" data (diverse hospital data).</a:t>
                      </a:r>
                      <a:endParaRPr lang="en-GB" sz="11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extLst>
                  <a:ext uri="{0D108BD9-81ED-4DB2-BD59-A6C34878D82A}">
                    <a16:rowId xmlns:a16="http://schemas.microsoft.com/office/drawing/2014/main" val="1313422014"/>
                  </a:ext>
                </a:extLst>
              </a:tr>
              <a:tr h="98869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>
                          <a:solidFill>
                            <a:srgbClr val="1F1F1F"/>
                          </a:solidFill>
                          <a:effectLst/>
                        </a:rPr>
                        <a:t>Shetty et al. [4]</a:t>
                      </a:r>
                      <a:endParaRPr lang="en-US" sz="11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>
                          <a:solidFill>
                            <a:srgbClr val="1F1F1F"/>
                          </a:solidFill>
                          <a:effectLst/>
                        </a:rPr>
                        <a:t>CNN + Transfer Learning</a:t>
                      </a:r>
                      <a:endParaRPr 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❌ No</a:t>
                      </a:r>
                      <a:endParaRPr lang="en-US" sz="1200" b="1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✅ Yes</a:t>
                      </a:r>
                      <a:endParaRPr lang="en-US" sz="1200" b="1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✅ Yes</a:t>
                      </a:r>
                      <a:endParaRPr lang="en-US" sz="1200" b="1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❌ No</a:t>
                      </a:r>
                      <a:endParaRPr lang="en-US" sz="1200" b="1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just" rtl="0">
                        <a:buNone/>
                      </a:pPr>
                      <a:r>
                        <a:rPr lang="en-GB" sz="1100" b="1">
                          <a:solidFill>
                            <a:srgbClr val="1F1F1F"/>
                          </a:solidFill>
                          <a:effectLst/>
                        </a:rPr>
                        <a:t>No Privacy.</a:t>
                      </a:r>
                      <a:r>
                        <a:rPr lang="en-GB" sz="1100">
                          <a:solidFill>
                            <a:srgbClr val="1F1F1F"/>
                          </a:solidFill>
                          <a:effectLst/>
                        </a:rPr>
                        <a:t> Requires centralized data sharing, violating medical regulations (HIPAA).</a:t>
                      </a:r>
                      <a:endParaRPr lang="en-GB" sz="11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extLst>
                  <a:ext uri="{0D108BD9-81ED-4DB2-BD59-A6C34878D82A}">
                    <a16:rowId xmlns:a16="http://schemas.microsoft.com/office/drawing/2014/main" val="1965856242"/>
                  </a:ext>
                </a:extLst>
              </a:tr>
              <a:tr h="122292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100" b="1" dirty="0">
                          <a:solidFill>
                            <a:srgbClr val="1F1F1F"/>
                          </a:solidFill>
                          <a:effectLst/>
                        </a:rPr>
                        <a:t>Proposed Model </a:t>
                      </a:r>
                      <a:endParaRPr lang="en-US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Hybrid Ensemble (EffNetB3 + InceptionV3)</a:t>
                      </a:r>
                      <a:endParaRPr lang="en-US" sz="12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✅ Yes</a:t>
                      </a:r>
                      <a:endParaRPr lang="en-US" sz="1200" b="1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✅ Yes</a:t>
                      </a:r>
                      <a:endParaRPr lang="en-US" sz="1200" b="1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>
                          <a:solidFill>
                            <a:srgbClr val="1F1F1F"/>
                          </a:solidFill>
                          <a:effectLst/>
                        </a:rPr>
                        <a:t>✅ Yes</a:t>
                      </a:r>
                      <a:endParaRPr lang="en-US" sz="1200" b="1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200" b="1" dirty="0">
                          <a:solidFill>
                            <a:srgbClr val="1F1F1F"/>
                          </a:solidFill>
                          <a:effectLst/>
                        </a:rPr>
                        <a:t>✅ Yes</a:t>
                      </a:r>
                      <a:endParaRPr lang="en-US" sz="1200" b="1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tc>
                  <a:txBody>
                    <a:bodyPr/>
                    <a:lstStyle/>
                    <a:p>
                      <a:pPr algn="just" rtl="0">
                        <a:buNone/>
                      </a:pPr>
                      <a:r>
                        <a:rPr lang="en-GB" sz="1100" b="1" dirty="0">
                          <a:solidFill>
                            <a:srgbClr val="1F1F1F"/>
                          </a:solidFill>
                          <a:effectLst/>
                        </a:rPr>
                        <a:t>None.</a:t>
                      </a:r>
                      <a:r>
                        <a:rPr lang="en-GB" sz="1100" dirty="0">
                          <a:solidFill>
                            <a:srgbClr val="1F1F1F"/>
                          </a:solidFill>
                          <a:effectLst/>
                        </a:rPr>
                        <a:t> Combines privacy, high accuracy (93.62%), imbalance handling, and doctor-friendly explainability.</a:t>
                      </a:r>
                      <a:endParaRPr lang="en-GB" sz="11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35359" marR="35359" marT="23573" marB="23573" anchor="ctr"/>
                </a:tc>
                <a:extLst>
                  <a:ext uri="{0D108BD9-81ED-4DB2-BD59-A6C34878D82A}">
                    <a16:rowId xmlns:a16="http://schemas.microsoft.com/office/drawing/2014/main" val="872453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2076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9347200" y="5959475"/>
            <a:ext cx="2844800" cy="365125"/>
          </a:xfrm>
        </p:spPr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37B8D-F57A-2BA3-3A76-E3DD8C73097F}"/>
              </a:ext>
            </a:extLst>
          </p:cNvPr>
          <p:cNvSpPr txBox="1"/>
          <p:nvPr/>
        </p:nvSpPr>
        <p:spPr>
          <a:xfrm>
            <a:off x="8915400" y="6412468"/>
            <a:ext cx="32766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8A4C9B-8EEA-66B6-2B9C-48C7663EA67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federated hybrid EfficientNetB3–InceptionV3 model achieves over 93% accuracy on seven skin‑lesion classes while keeping all images at their own hospitals, showing that privacy‑preserving collaboration is both effective and practical.​</a:t>
            </a:r>
            <a:r>
              <a:rPr lang="en-UM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handling class imbalance and providing Grad‑CAM and saliency visualizations, the system offers reliable predictions and clear visual explanations that can support dermatologists as a Health Aid tool and can be extended in future work to larger deployments.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05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BAAE9-3B4C-FCEC-50FC-12FB4062A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CA16-AE0D-D369-FE42-59C7313CB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References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097F1-FADA-324C-E90E-73FFCAEF90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47200" y="5959475"/>
            <a:ext cx="2844800" cy="365125"/>
          </a:xfrm>
        </p:spPr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8FB2A1-531C-6EF4-8574-EB5912211BF6}"/>
              </a:ext>
            </a:extLst>
          </p:cNvPr>
          <p:cNvSpPr txBox="1"/>
          <p:nvPr/>
        </p:nvSpPr>
        <p:spPr>
          <a:xfrm>
            <a:off x="8915400" y="6412468"/>
            <a:ext cx="32766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839620-3768-DA55-81BF-FA09A9183A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230868"/>
            <a:ext cx="10972800" cy="5181600"/>
          </a:xfrm>
        </p:spPr>
        <p:txBody>
          <a:bodyPr>
            <a:normAutofit/>
          </a:bodyPr>
          <a:lstStyle/>
          <a:p>
            <a:pPr lvl="0" algn="just"/>
            <a:r>
              <a:rPr lang="en-UM" sz="1600" dirty="0">
                <a:solidFill>
                  <a:schemeClr val="tx1"/>
                </a:solidFill>
              </a:rPr>
              <a:t>[1] </a:t>
            </a:r>
            <a:r>
              <a:rPr lang="en-US" sz="1600" dirty="0">
                <a:solidFill>
                  <a:schemeClr val="tx1"/>
                </a:solidFill>
              </a:rPr>
              <a:t>Muhammad Mateen Yaqoob, Musleh Alsulami, Muhammad Amir Khan, </a:t>
            </a:r>
            <a:r>
              <a:rPr lang="en-US" sz="1600" dirty="0" err="1">
                <a:solidFill>
                  <a:schemeClr val="tx1"/>
                </a:solidFill>
              </a:rPr>
              <a:t>Deafallah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Alsadie</a:t>
            </a:r>
            <a:r>
              <a:rPr lang="en-US" sz="1600" dirty="0">
                <a:solidFill>
                  <a:schemeClr val="tx1"/>
                </a:solidFill>
              </a:rPr>
              <a:t>, A. Khader, and M. </a:t>
            </a:r>
            <a:r>
              <a:rPr lang="en-US" sz="1600" dirty="0" err="1">
                <a:solidFill>
                  <a:schemeClr val="tx1"/>
                </a:solidFill>
              </a:rPr>
              <a:t>Alkhathami</a:t>
            </a:r>
            <a:r>
              <a:rPr lang="en-US" sz="1600" dirty="0">
                <a:solidFill>
                  <a:schemeClr val="tx1"/>
                </a:solidFill>
              </a:rPr>
              <a:t>, “Federated Machine Learning for Skin Lesion Diagnosis: An Asynchronous and Weighted Approach,” </a:t>
            </a:r>
            <a:r>
              <a:rPr lang="en-US" sz="1600" i="1" dirty="0">
                <a:solidFill>
                  <a:schemeClr val="tx1"/>
                </a:solidFill>
              </a:rPr>
              <a:t>Diagnostics</a:t>
            </a:r>
            <a:r>
              <a:rPr lang="en-US" sz="1600" dirty="0">
                <a:solidFill>
                  <a:schemeClr val="tx1"/>
                </a:solidFill>
              </a:rPr>
              <a:t>, vol. 13, no. 11, pp. 1964–1964, Jun. 2023, </a:t>
            </a:r>
            <a:r>
              <a:rPr lang="en-US" sz="1600" dirty="0" err="1">
                <a:solidFill>
                  <a:schemeClr val="tx1"/>
                </a:solidFill>
              </a:rPr>
              <a:t>doi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u="sng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https://doi.org/10.3390/diagnostics13111964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lvl="0" algn="just"/>
            <a:r>
              <a:rPr lang="en-UM" sz="1600" dirty="0">
                <a:solidFill>
                  <a:schemeClr val="tx1"/>
                </a:solidFill>
              </a:rPr>
              <a:t>[2] </a:t>
            </a:r>
            <a:r>
              <a:rPr lang="en-US" sz="1600" dirty="0">
                <a:solidFill>
                  <a:schemeClr val="tx1"/>
                </a:solidFill>
              </a:rPr>
              <a:t>R. Hendrix, S. F. Proietto, C. Spampinato, S. Palazzo, and U. Bagci, “Evidential Federated Learning for Skin Lesion Image Classification,” </a:t>
            </a:r>
            <a:r>
              <a:rPr lang="en-US" sz="1600" i="1" dirty="0" err="1">
                <a:solidFill>
                  <a:schemeClr val="tx1"/>
                </a:solidFill>
              </a:rPr>
              <a:t>arXiv</a:t>
            </a:r>
            <a:r>
              <a:rPr lang="en-US" sz="1600" i="1" dirty="0">
                <a:solidFill>
                  <a:schemeClr val="tx1"/>
                </a:solidFill>
              </a:rPr>
              <a:t> (Cornell University)</a:t>
            </a:r>
            <a:r>
              <a:rPr lang="en-US" sz="1600" dirty="0">
                <a:solidFill>
                  <a:schemeClr val="tx1"/>
                </a:solidFill>
              </a:rPr>
              <a:t>, Nov. 2024, </a:t>
            </a:r>
            <a:r>
              <a:rPr lang="en-US" sz="1600" dirty="0" err="1">
                <a:solidFill>
                  <a:schemeClr val="tx1"/>
                </a:solidFill>
              </a:rPr>
              <a:t>doi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u="sng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https://doi.org/10.48550/arxiv.2411.10071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lvl="0" algn="just"/>
            <a:r>
              <a:rPr lang="en-UM" sz="1600" dirty="0">
                <a:solidFill>
                  <a:schemeClr val="tx1"/>
                </a:solidFill>
              </a:rPr>
              <a:t>[3] </a:t>
            </a:r>
            <a:r>
              <a:rPr lang="en-US" sz="1600" dirty="0">
                <a:solidFill>
                  <a:schemeClr val="tx1"/>
                </a:solidFill>
              </a:rPr>
              <a:t>Y. Tian, J. Wang, Y. Jin, and L. Wang, “Communication-Efficient Federated Skin Lesion Classification with Generalizable Dataset Distillation,” </a:t>
            </a:r>
            <a:r>
              <a:rPr lang="en-US" sz="1600" i="1" dirty="0">
                <a:solidFill>
                  <a:schemeClr val="tx1"/>
                </a:solidFill>
              </a:rPr>
              <a:t>Lecture notes in computer science</a:t>
            </a:r>
            <a:r>
              <a:rPr lang="en-US" sz="1600" dirty="0">
                <a:solidFill>
                  <a:schemeClr val="tx1"/>
                </a:solidFill>
              </a:rPr>
              <a:t>, pp. 14–24, Jan. 2023, </a:t>
            </a:r>
            <a:r>
              <a:rPr lang="en-US" sz="1600" dirty="0" err="1">
                <a:solidFill>
                  <a:schemeClr val="tx1"/>
                </a:solidFill>
              </a:rPr>
              <a:t>doi</a:t>
            </a:r>
            <a:r>
              <a:rPr lang="en-US" sz="1600" dirty="0">
                <a:solidFill>
                  <a:schemeClr val="tx1"/>
                </a:solidFill>
              </a:rPr>
              <a:t>: https://doi.org/10.1007/978-3-031-47401-9_2.</a:t>
            </a:r>
          </a:p>
          <a:p>
            <a:pPr lvl="0" algn="just"/>
            <a:r>
              <a:rPr lang="en-UM" sz="1600" dirty="0">
                <a:solidFill>
                  <a:schemeClr val="tx1"/>
                </a:solidFill>
              </a:rPr>
              <a:t>[4] </a:t>
            </a:r>
            <a:r>
              <a:rPr lang="en-US" sz="1600" dirty="0">
                <a:solidFill>
                  <a:schemeClr val="tx1"/>
                </a:solidFill>
              </a:rPr>
              <a:t>B. Shetty, R. Fernandes, A. P. Rodrigues, R. </a:t>
            </a:r>
            <a:r>
              <a:rPr lang="en-US" sz="1600" dirty="0" err="1">
                <a:solidFill>
                  <a:schemeClr val="tx1"/>
                </a:solidFill>
              </a:rPr>
              <a:t>Chengoden</a:t>
            </a:r>
            <a:r>
              <a:rPr lang="en-US" sz="1600" dirty="0">
                <a:solidFill>
                  <a:schemeClr val="tx1"/>
                </a:solidFill>
              </a:rPr>
              <a:t>, S. Bhattacharya, and K. Lakshmanna, “Skin lesion classification of </a:t>
            </a:r>
            <a:r>
              <a:rPr lang="en-US" sz="1600" dirty="0" err="1">
                <a:solidFill>
                  <a:schemeClr val="tx1"/>
                </a:solidFill>
              </a:rPr>
              <a:t>dermoscopic</a:t>
            </a:r>
            <a:r>
              <a:rPr lang="en-US" sz="1600" dirty="0">
                <a:solidFill>
                  <a:schemeClr val="tx1"/>
                </a:solidFill>
              </a:rPr>
              <a:t> images using machine learning and convolutional neural network,” </a:t>
            </a:r>
            <a:r>
              <a:rPr lang="en-US" sz="1600" i="1" dirty="0">
                <a:solidFill>
                  <a:schemeClr val="tx1"/>
                </a:solidFill>
              </a:rPr>
              <a:t>Scientific Reports</a:t>
            </a:r>
            <a:r>
              <a:rPr lang="en-US" sz="1600" dirty="0">
                <a:solidFill>
                  <a:schemeClr val="tx1"/>
                </a:solidFill>
              </a:rPr>
              <a:t>, vol. 12, no. 1, p. 18134, Oct. 2022, </a:t>
            </a:r>
            <a:r>
              <a:rPr lang="en-US" sz="1600" dirty="0" err="1">
                <a:solidFill>
                  <a:schemeClr val="tx1"/>
                </a:solidFill>
              </a:rPr>
              <a:t>doi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u="sng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https://doi.org/10.1038/s41598-022-22644-9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lvl="0" algn="just"/>
            <a:r>
              <a:rPr lang="en-UM" sz="1600" dirty="0">
                <a:solidFill>
                  <a:schemeClr val="tx1"/>
                </a:solidFill>
              </a:rPr>
              <a:t>[5] </a:t>
            </a:r>
            <a:r>
              <a:rPr lang="en-US" sz="1600" dirty="0">
                <a:solidFill>
                  <a:schemeClr val="tx1"/>
                </a:solidFill>
              </a:rPr>
              <a:t>Z. Deng, Y. Yang, and K. Suzuki, “Federated Active Learning Framework for Efficient Annotation Strategy in Skin-Lesion Classification,” </a:t>
            </a:r>
            <a:r>
              <a:rPr lang="en-US" sz="1600" i="1" dirty="0">
                <a:solidFill>
                  <a:schemeClr val="tx1"/>
                </a:solidFill>
              </a:rPr>
              <a:t>Journal of Investigative Dermatology</a:t>
            </a:r>
            <a:r>
              <a:rPr lang="en-US" sz="1600" dirty="0">
                <a:solidFill>
                  <a:schemeClr val="tx1"/>
                </a:solidFill>
              </a:rPr>
              <a:t>, Jun. 2024, </a:t>
            </a:r>
            <a:r>
              <a:rPr lang="en-US" sz="1600" dirty="0" err="1">
                <a:solidFill>
                  <a:schemeClr val="tx1"/>
                </a:solidFill>
              </a:rPr>
              <a:t>doi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u="sng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https://doi.org/10.1016/j.jid.2024.05.023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endParaRPr lang="en-UM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[</a:t>
            </a:r>
            <a:r>
              <a:rPr lang="en-UM" sz="1600" dirty="0">
                <a:solidFill>
                  <a:schemeClr val="tx1"/>
                </a:solidFill>
              </a:rPr>
              <a:t>6</a:t>
            </a:r>
            <a:r>
              <a:rPr lang="en-US" sz="1600" dirty="0">
                <a:solidFill>
                  <a:schemeClr val="tx1"/>
                </a:solidFill>
              </a:rPr>
              <a:t>]</a:t>
            </a:r>
            <a:r>
              <a:rPr lang="en-UM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“Skin Cancer MNIST: HAM10000,” </a:t>
            </a:r>
            <a:r>
              <a:rPr lang="en-US" sz="1600" i="1" dirty="0">
                <a:solidFill>
                  <a:schemeClr val="tx1"/>
                </a:solidFill>
              </a:rPr>
              <a:t>www.kaggle.com</a:t>
            </a:r>
            <a:r>
              <a:rPr lang="en-US" sz="1600" dirty="0">
                <a:solidFill>
                  <a:schemeClr val="tx1"/>
                </a:solidFill>
              </a:rPr>
              <a:t>. https://www.kaggle.com/datasets/kmader/skin-cancer-mnist-ham10000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1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469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</a:p>
          <a:p>
            <a:pPr marL="0" indent="0" algn="r">
              <a:buNone/>
            </a:pPr>
            <a:endParaRPr lang="en-US" sz="3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9350248" y="5959475"/>
            <a:ext cx="2844800" cy="365125"/>
          </a:xfrm>
        </p:spPr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BB629C-0461-0D8C-DA5C-C136AD5443E5}"/>
              </a:ext>
            </a:extLst>
          </p:cNvPr>
          <p:cNvSpPr txBox="1"/>
          <p:nvPr/>
        </p:nvSpPr>
        <p:spPr>
          <a:xfrm>
            <a:off x="8915400" y="6412468"/>
            <a:ext cx="32766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</p:spTree>
    <p:extLst>
      <p:ext uri="{BB962C8B-B14F-4D97-AF65-F5344CB8AC3E}">
        <p14:creationId xmlns:p14="http://schemas.microsoft.com/office/powerpoint/2010/main" val="2459516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9347200" y="6019800"/>
            <a:ext cx="2844800" cy="365125"/>
          </a:xfrm>
        </p:spPr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160C4-4E81-64AE-82AE-E159832FFEF8}"/>
              </a:ext>
            </a:extLst>
          </p:cNvPr>
          <p:cNvSpPr txBox="1"/>
          <p:nvPr/>
        </p:nvSpPr>
        <p:spPr>
          <a:xfrm>
            <a:off x="8915400" y="6412468"/>
            <a:ext cx="32766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A3836E-8F2C-972B-F1A3-5B538D693CF3}"/>
              </a:ext>
            </a:extLst>
          </p:cNvPr>
          <p:cNvSpPr txBox="1"/>
          <p:nvPr/>
        </p:nvSpPr>
        <p:spPr>
          <a:xfrm>
            <a:off x="5204011" y="2528047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ABB21-2539-C2C8-6B05-18F79B18814F}"/>
              </a:ext>
            </a:extLst>
          </p:cNvPr>
          <p:cNvSpPr txBox="1"/>
          <p:nvPr/>
        </p:nvSpPr>
        <p:spPr>
          <a:xfrm>
            <a:off x="1337057" y="1629648"/>
            <a:ext cx="7733907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Rising Global </a:t>
            </a:r>
            <a:r>
              <a:rPr lang="en-UM" sz="2800" dirty="0">
                <a:latin typeface="+mn-lt"/>
              </a:rPr>
              <a:t>skin </a:t>
            </a:r>
            <a:r>
              <a:rPr lang="en-US" sz="2800" dirty="0">
                <a:latin typeface="+mn-lt"/>
              </a:rPr>
              <a:t>Cancer Rates</a:t>
            </a:r>
            <a:endParaRPr lang="en-UM" sz="28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Subjective Manual Diagnosis</a:t>
            </a:r>
            <a:endParaRPr lang="en-UM" sz="2800" b="1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Automated AI Classification</a:t>
            </a:r>
            <a:endParaRPr lang="en-UM" sz="28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Federated learning privacy</a:t>
            </a:r>
            <a:endParaRPr lang="en-UM" sz="28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Hybrid Ensemble Architecture</a:t>
            </a:r>
            <a:endParaRPr lang="en-UM" sz="28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Clinical Impact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1295605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Problem Statement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9350248" y="5989637"/>
            <a:ext cx="2844800" cy="365125"/>
          </a:xfrm>
        </p:spPr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064D8-8C59-7D9E-B404-8CE93061EC37}"/>
              </a:ext>
            </a:extLst>
          </p:cNvPr>
          <p:cNvSpPr txBox="1"/>
          <p:nvPr/>
        </p:nvSpPr>
        <p:spPr>
          <a:xfrm>
            <a:off x="8915400" y="6412468"/>
            <a:ext cx="32766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F967F3-3B1C-BAA0-12F5-5EF3F12357C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pPr marL="285750" indent="-285750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High Mortality Risks</a:t>
            </a:r>
            <a:r>
              <a:rPr lang="en-UM" b="1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Late detection kills</a:t>
            </a:r>
          </a:p>
          <a:p>
            <a:pPr marL="285750" indent="-285750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Subjective Human Error</a:t>
            </a:r>
            <a:r>
              <a:rPr lang="en-UM" b="1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Doctors disagree often</a:t>
            </a:r>
          </a:p>
          <a:p>
            <a:pPr marL="285750" indent="-285750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Expensive Invasive Biopsies</a:t>
            </a:r>
            <a:r>
              <a:rPr lang="en-UM" b="1" dirty="0">
                <a:solidFill>
                  <a:schemeClr val="tx1"/>
                </a:solidFill>
              </a:rPr>
              <a:t>: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Painful and costly</a:t>
            </a:r>
          </a:p>
          <a:p>
            <a:pPr marL="285750" indent="-285750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Severe class imbalance</a:t>
            </a:r>
            <a:r>
              <a:rPr lang="en-UM" b="1" dirty="0">
                <a:solidFill>
                  <a:schemeClr val="tx1"/>
                </a:solidFill>
              </a:rPr>
              <a:t>: </a:t>
            </a:r>
            <a:r>
              <a:rPr lang="en-UM" dirty="0">
                <a:solidFill>
                  <a:schemeClr val="tx1"/>
                </a:solidFill>
              </a:rPr>
              <a:t>Real world data imbalance</a:t>
            </a:r>
          </a:p>
          <a:p>
            <a:pPr marL="285750" indent="-285750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Data Privacy Concerns</a:t>
            </a:r>
            <a:r>
              <a:rPr lang="en-UM" b="1" dirty="0">
                <a:solidFill>
                  <a:schemeClr val="tx1"/>
                </a:solidFill>
              </a:rPr>
              <a:t>: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Patient data risks</a:t>
            </a:r>
            <a:endParaRPr lang="en-UM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Clinical deployment need</a:t>
            </a:r>
            <a:r>
              <a:rPr lang="en-UM" b="1" dirty="0">
                <a:solidFill>
                  <a:schemeClr val="tx1"/>
                </a:solidFill>
              </a:rPr>
              <a:t>ed: </a:t>
            </a:r>
            <a:r>
              <a:rPr lang="en-UM" dirty="0">
                <a:solidFill>
                  <a:schemeClr val="tx1"/>
                </a:solidFill>
              </a:rPr>
              <a:t> Health Aid System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64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87468-C40B-9FE7-B02A-F06DBE130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31CDA-D166-CF83-0404-A13A4C6F7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GB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bjectives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69BCD-A3E3-BFCE-BC65-F34D58A5E18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50248" y="5989637"/>
            <a:ext cx="2844800" cy="365125"/>
          </a:xfrm>
        </p:spPr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89852-E4A5-3695-2E75-E48264E900CE}"/>
              </a:ext>
            </a:extLst>
          </p:cNvPr>
          <p:cNvSpPr txBox="1"/>
          <p:nvPr/>
        </p:nvSpPr>
        <p:spPr>
          <a:xfrm>
            <a:off x="8915400" y="6412468"/>
            <a:ext cx="32766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D6BA0D-B59C-9FAF-8F99-93F0BF47EF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Preserve patient privacy via federated learning while maintaining strong predictive performance.</a:t>
            </a:r>
          </a:p>
          <a:p>
            <a:r>
              <a:rPr lang="en-US" dirty="0">
                <a:solidFill>
                  <a:schemeClr val="tx1"/>
                </a:solidFill>
              </a:rPr>
              <a:t>Deliver a deployable clinical decision-support health aid system.</a:t>
            </a:r>
            <a:endParaRPr lang="en-UM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Design a dual-backbone ensemble classifier (EfficientNet-B3 + InceptionV3).​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19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36524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Background Study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9319768" y="5975351"/>
            <a:ext cx="2844800" cy="365125"/>
          </a:xfrm>
        </p:spPr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C18772-518C-E2F8-EBA7-247295C187B5}"/>
              </a:ext>
            </a:extLst>
          </p:cNvPr>
          <p:cNvSpPr txBox="1"/>
          <p:nvPr/>
        </p:nvSpPr>
        <p:spPr>
          <a:xfrm>
            <a:off x="8915400" y="6412468"/>
            <a:ext cx="32766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2A4C95-4FB6-D945-D43F-171B66D75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356836"/>
              </p:ext>
            </p:extLst>
          </p:nvPr>
        </p:nvGraphicFramePr>
        <p:xfrm>
          <a:off x="609600" y="937575"/>
          <a:ext cx="10972800" cy="5310825"/>
        </p:xfrm>
        <a:graphic>
          <a:graphicData uri="http://schemas.openxmlformats.org/drawingml/2006/table">
            <a:tbl>
              <a:tblPr firstRow="1" firstCol="1" bandRow="1" bandCol="1">
                <a:tableStyleId>{5940675A-B579-460E-94D1-54222C63F5DA}</a:tableStyleId>
              </a:tblPr>
              <a:tblGrid>
                <a:gridCol w="2194560">
                  <a:extLst>
                    <a:ext uri="{9D8B030D-6E8A-4147-A177-3AD203B41FA5}">
                      <a16:colId xmlns:a16="http://schemas.microsoft.com/office/drawing/2014/main" val="1976259593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1114170936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3273088731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711264508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131045918"/>
                    </a:ext>
                  </a:extLst>
                </a:gridCol>
              </a:tblGrid>
              <a:tr h="211885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References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Objectives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Methods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</a:rPr>
                        <a:t>Results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Limitations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958103"/>
                  </a:ext>
                </a:extLst>
              </a:tr>
              <a:tr h="938815"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200" dirty="0">
                          <a:effectLst/>
                        </a:rPr>
                        <a:t>Yaqoob et al. [</a:t>
                      </a:r>
                      <a:r>
                        <a:rPr lang="en-UM" sz="1200" dirty="0">
                          <a:effectLst/>
                        </a:rPr>
                        <a:t>1</a:t>
                      </a:r>
                      <a:r>
                        <a:rPr lang="en-US" sz="1200" dirty="0">
                          <a:effectLst/>
                        </a:rPr>
                        <a:t>]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200">
                          <a:effectLst/>
                        </a:rPr>
                        <a:t>Privacy-aware skin cancer detection using federated learning with asynchronous training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200" dirty="0">
                          <a:effectLst/>
                        </a:rPr>
                        <a:t>Asynchronous Federated Learning with </a:t>
                      </a:r>
                      <a:r>
                        <a:rPr lang="en-US" sz="1200" b="1" dirty="0">
                          <a:effectLst/>
                        </a:rPr>
                        <a:t>CNNs</a:t>
                      </a:r>
                      <a:r>
                        <a:rPr lang="en-US" sz="1200" dirty="0">
                          <a:effectLst/>
                        </a:rPr>
                        <a:t> on HAM10000; local model training with delayed aggregation to handle client availability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200" b="1" dirty="0">
                          <a:effectLst/>
                        </a:rPr>
                        <a:t>Accuracy: 87.3</a:t>
                      </a:r>
                      <a:r>
                        <a:rPr lang="en-US" sz="1200" dirty="0">
                          <a:effectLst/>
                        </a:rPr>
                        <a:t>%; improved privacy preservation; reduced communication rounds by 40% compared to synchronous FL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200">
                          <a:effectLst/>
                        </a:rPr>
                        <a:t>Limited to binary classification (melanoma vs non-melanoma); simple CNN architecture; no attention mechanism for interpretability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8297468"/>
                  </a:ext>
                </a:extLst>
              </a:tr>
              <a:tr h="1126578"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200" dirty="0">
                          <a:effectLst/>
                        </a:rPr>
                        <a:t>Hendrix et al. [</a:t>
                      </a:r>
                      <a:r>
                        <a:rPr lang="en-UM" sz="1200" dirty="0">
                          <a:effectLst/>
                        </a:rPr>
                        <a:t>2</a:t>
                      </a:r>
                      <a:r>
                        <a:rPr lang="en-US" sz="1200" dirty="0">
                          <a:effectLst/>
                        </a:rPr>
                        <a:t>]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200">
                          <a:effectLst/>
                        </a:rPr>
                        <a:t>Evidential federated learning with prompt tuning for uncertainty-aware skin lesion classification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200">
                          <a:effectLst/>
                        </a:rPr>
                        <a:t>FedEvPrompt integrating Vision Transformers with b-prompts and t-prompts; knowledge distillation on attention maps; evidential learning framework on ISIC2019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200" b="1" dirty="0">
                          <a:effectLst/>
                        </a:rPr>
                        <a:t>Accuracy: 91.4%; </a:t>
                      </a:r>
                      <a:r>
                        <a:rPr lang="en-US" sz="1200" dirty="0">
                          <a:effectLst/>
                        </a:rPr>
                        <a:t>improved uncertainty quantification; enhanced privacy by sharing attention maps only (not parameters); handles data heterogeneity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200">
                          <a:effectLst/>
                        </a:rPr>
                        <a:t>Computational overhead of Vision Transformers; requires pretrained ViT models; limited evaluation on HAM10000 multi-class problem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63736"/>
                  </a:ext>
                </a:extLst>
              </a:tr>
              <a:tr h="1126578"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200" dirty="0">
                          <a:effectLst/>
                        </a:rPr>
                        <a:t>Tian et al. [</a:t>
                      </a:r>
                      <a:r>
                        <a:rPr lang="en-UM" sz="1200" dirty="0">
                          <a:effectLst/>
                        </a:rPr>
                        <a:t>3</a:t>
                      </a:r>
                      <a:r>
                        <a:rPr lang="en-US" sz="1200" dirty="0">
                          <a:effectLst/>
                        </a:rPr>
                        <a:t>]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200" dirty="0">
                          <a:effectLst/>
                        </a:rPr>
                        <a:t>Communication-efficient federated learning using dataset distillation for skin lesion classification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200">
                          <a:effectLst/>
                        </a:rPr>
                        <a:t>Generalizable Dataset Distillation (GDD) synthesizing small representative datasets; Gaussian distribution modeling; transmits synthetic images instead of parameters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200" dirty="0">
                          <a:effectLst/>
                        </a:rPr>
                        <a:t>50× reduction in communication cost; </a:t>
                      </a:r>
                      <a:r>
                        <a:rPr lang="en-US" sz="1200" b="1" dirty="0">
                          <a:effectLst/>
                        </a:rPr>
                        <a:t>accuracy: 88.6%; </a:t>
                      </a:r>
                      <a:r>
                        <a:rPr lang="en-US" sz="1200" dirty="0">
                          <a:effectLst/>
                        </a:rPr>
                        <a:t>faster convergence (5 rounds vs 20 for </a:t>
                      </a:r>
                      <a:r>
                        <a:rPr lang="en-US" sz="1200" dirty="0" err="1">
                          <a:effectLst/>
                        </a:rPr>
                        <a:t>FedAvg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200">
                          <a:effectLst/>
                        </a:rPr>
                        <a:t>Synthetic images may lose fine-grained dermatoscopic details; limited to 3-class problem; privacy concerns with sharing synthetic data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7819964"/>
                  </a:ext>
                </a:extLst>
              </a:tr>
              <a:tr h="1059427"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200" dirty="0">
                          <a:effectLst/>
                        </a:rPr>
                        <a:t>Shetty et al. [</a:t>
                      </a:r>
                      <a:r>
                        <a:rPr lang="en-UM" sz="1200" dirty="0">
                          <a:effectLst/>
                        </a:rPr>
                        <a:t>4</a:t>
                      </a:r>
                      <a:r>
                        <a:rPr lang="en-US" sz="1200" dirty="0">
                          <a:effectLst/>
                        </a:rPr>
                        <a:t>]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200">
                          <a:effectLst/>
                        </a:rPr>
                        <a:t>Multi-class skin lesion classification on HAM10000 using CNN and machine learning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200" b="1" dirty="0">
                          <a:effectLst/>
                        </a:rPr>
                        <a:t>Custom CNN </a:t>
                      </a:r>
                      <a:r>
                        <a:rPr lang="en-US" sz="1200" dirty="0">
                          <a:effectLst/>
                        </a:rPr>
                        <a:t>architectures with data augmentation; comparison with </a:t>
                      </a:r>
                      <a:r>
                        <a:rPr lang="en-US" sz="1200" b="1" dirty="0">
                          <a:effectLst/>
                        </a:rPr>
                        <a:t>SVM, Random Forest, KNN </a:t>
                      </a:r>
                      <a:r>
                        <a:rPr lang="en-US" sz="1200" dirty="0">
                          <a:effectLst/>
                        </a:rPr>
                        <a:t>on HAM10000 seven classes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200" b="1" dirty="0">
                          <a:effectLst/>
                        </a:rPr>
                        <a:t>CNN accuracy: 89.3%; SVM: 72.4%; </a:t>
                      </a:r>
                      <a:r>
                        <a:rPr lang="en-US" sz="1200" dirty="0">
                          <a:effectLst/>
                        </a:rPr>
                        <a:t>Random Forest: 68.1%; effective feature extraction for pigmented lesions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200" dirty="0">
                          <a:effectLst/>
                        </a:rPr>
                        <a:t>Centralized training (no privacy preservation); no federated approach; limited generalization to external datasets; class imbalance not addressed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1017341"/>
                  </a:ext>
                </a:extLst>
              </a:tr>
              <a:tr h="847542"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200" dirty="0">
                          <a:effectLst/>
                        </a:rPr>
                        <a:t>Deng et al. [</a:t>
                      </a:r>
                      <a:r>
                        <a:rPr lang="en-UM" sz="1200" dirty="0">
                          <a:effectLst/>
                        </a:rPr>
                        <a:t>5</a:t>
                      </a:r>
                      <a:r>
                        <a:rPr lang="en-US" sz="1200" dirty="0">
                          <a:effectLst/>
                        </a:rPr>
                        <a:t>]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200">
                          <a:effectLst/>
                        </a:rPr>
                        <a:t>Federated active learning for efficient annotation in skin lesion classification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200" dirty="0">
                          <a:effectLst/>
                        </a:rPr>
                        <a:t>Active learning strategy selecting informative samples for annotation; federated setup with uncertainty sampling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200">
                          <a:effectLst/>
                        </a:rPr>
                        <a:t>Achieved state-of-the-art performance using only 50% of annotated samples; reduced annotation cost by 50%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buNone/>
                      </a:pPr>
                      <a:r>
                        <a:rPr lang="en-US" sz="1200" dirty="0">
                          <a:effectLst/>
                        </a:rPr>
                        <a:t>Requires initial labeled data; uncertainty estimation overhead; limited evaluation on rare lesion classes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6156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4697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Gap Analysis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9347200" y="5989639"/>
            <a:ext cx="2844800" cy="365125"/>
          </a:xfrm>
        </p:spPr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FF9886-9C18-37CA-D495-5A8528FD5C2A}"/>
              </a:ext>
            </a:extLst>
          </p:cNvPr>
          <p:cNvSpPr txBox="1"/>
          <p:nvPr/>
        </p:nvSpPr>
        <p:spPr>
          <a:xfrm>
            <a:off x="8915400" y="6412468"/>
            <a:ext cx="32766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110C4A-FC33-E516-F71C-FF7F7956E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42378"/>
              </p:ext>
            </p:extLst>
          </p:nvPr>
        </p:nvGraphicFramePr>
        <p:xfrm>
          <a:off x="609600" y="1200705"/>
          <a:ext cx="10972799" cy="473030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{69012ECD-51FC-41F1-AA8D-1B2483CD663E}</a:tableStyleId>
              </a:tblPr>
              <a:tblGrid>
                <a:gridCol w="2073859">
                  <a:extLst>
                    <a:ext uri="{9D8B030D-6E8A-4147-A177-3AD203B41FA5}">
                      <a16:colId xmlns:a16="http://schemas.microsoft.com/office/drawing/2014/main" val="270190555"/>
                    </a:ext>
                  </a:extLst>
                </a:gridCol>
                <a:gridCol w="1863181">
                  <a:extLst>
                    <a:ext uri="{9D8B030D-6E8A-4147-A177-3AD203B41FA5}">
                      <a16:colId xmlns:a16="http://schemas.microsoft.com/office/drawing/2014/main" val="2367070261"/>
                    </a:ext>
                  </a:extLst>
                </a:gridCol>
                <a:gridCol w="1889516">
                  <a:extLst>
                    <a:ext uri="{9D8B030D-6E8A-4147-A177-3AD203B41FA5}">
                      <a16:colId xmlns:a16="http://schemas.microsoft.com/office/drawing/2014/main" val="1020992255"/>
                    </a:ext>
                  </a:extLst>
                </a:gridCol>
                <a:gridCol w="2784044">
                  <a:extLst>
                    <a:ext uri="{9D8B030D-6E8A-4147-A177-3AD203B41FA5}">
                      <a16:colId xmlns:a16="http://schemas.microsoft.com/office/drawing/2014/main" val="3654755822"/>
                    </a:ext>
                  </a:extLst>
                </a:gridCol>
                <a:gridCol w="2362199">
                  <a:extLst>
                    <a:ext uri="{9D8B030D-6E8A-4147-A177-3AD203B41FA5}">
                      <a16:colId xmlns:a16="http://schemas.microsoft.com/office/drawing/2014/main" val="2859708923"/>
                    </a:ext>
                  </a:extLst>
                </a:gridCol>
              </a:tblGrid>
              <a:tr h="432776">
                <a:tc>
                  <a:txBody>
                    <a:bodyPr/>
                    <a:lstStyle/>
                    <a:p>
                      <a:pPr marL="63500" marR="0">
                        <a:spcBef>
                          <a:spcPts val="5"/>
                        </a:spcBef>
                        <a:buNone/>
                      </a:pPr>
                      <a:r>
                        <a:rPr lang="en-US" sz="1100">
                          <a:effectLst/>
                        </a:rPr>
                        <a:t>Feature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3500" marR="0">
                        <a:spcBef>
                          <a:spcPts val="5"/>
                        </a:spcBef>
                        <a:buNone/>
                      </a:pPr>
                      <a:r>
                        <a:rPr lang="en-US" sz="1100" dirty="0">
                          <a:effectLst/>
                        </a:rPr>
                        <a:t>Centralized CNN on HAM10000 papers</a:t>
                      </a:r>
                      <a:r>
                        <a:rPr lang="en-UM" sz="1100" dirty="0">
                          <a:effectLst/>
                        </a:rPr>
                        <a:t>[1][4]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3500" marR="0">
                        <a:spcBef>
                          <a:spcPts val="5"/>
                        </a:spcBef>
                        <a:buNone/>
                      </a:pPr>
                      <a:r>
                        <a:rPr lang="en-US" sz="1100" dirty="0">
                          <a:effectLst/>
                        </a:rPr>
                        <a:t>FL melanoma detection papers </a:t>
                      </a:r>
                      <a:r>
                        <a:rPr lang="en-UM" sz="1100" dirty="0">
                          <a:effectLst/>
                        </a:rPr>
                        <a:t>[2]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3500" marR="0">
                        <a:spcBef>
                          <a:spcPts val="5"/>
                        </a:spcBef>
                        <a:buNone/>
                      </a:pPr>
                      <a:r>
                        <a:rPr lang="en-US" sz="1100" dirty="0">
                          <a:effectLst/>
                        </a:rPr>
                        <a:t>Ensemble papers HAM10000 (centralized)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200" dirty="0">
                          <a:effectLst/>
                        </a:rPr>
                        <a:t>Proposed federated hybrid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1747036"/>
                  </a:ext>
                </a:extLst>
              </a:tr>
              <a:tr h="336603">
                <a:tc>
                  <a:txBody>
                    <a:bodyPr/>
                    <a:lstStyle/>
                    <a:p>
                      <a:pPr marL="63500" marR="0">
                        <a:spcBef>
                          <a:spcPts val="5"/>
                        </a:spcBef>
                        <a:buNone/>
                      </a:pPr>
                      <a:r>
                        <a:rPr lang="en-US" sz="1100">
                          <a:effectLst/>
                        </a:rPr>
                        <a:t>7‑class HAM10000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Yes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No (binary)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  <a:highlight>
                            <a:srgbClr val="00FF00"/>
                          </a:highlight>
                        </a:rPr>
                        <a:t>Yes</a:t>
                      </a:r>
                      <a:endParaRPr lang="en-US" sz="1100" b="1" dirty="0"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Yes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421903"/>
                  </a:ext>
                </a:extLst>
              </a:tr>
              <a:tr h="336603">
                <a:tc>
                  <a:txBody>
                    <a:bodyPr/>
                    <a:lstStyle/>
                    <a:p>
                      <a:pPr marL="63500" marR="0">
                        <a:spcBef>
                          <a:spcPts val="5"/>
                        </a:spcBef>
                        <a:buNone/>
                      </a:pPr>
                      <a:r>
                        <a:rPr lang="en-US" sz="1100">
                          <a:effectLst/>
                        </a:rPr>
                        <a:t>Federated learning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No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Yes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No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Yes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310003"/>
                  </a:ext>
                </a:extLst>
              </a:tr>
              <a:tr h="673206">
                <a:tc>
                  <a:txBody>
                    <a:bodyPr/>
                    <a:lstStyle/>
                    <a:p>
                      <a:pPr marL="63500" marR="0">
                        <a:spcBef>
                          <a:spcPts val="5"/>
                        </a:spcBef>
                        <a:buNone/>
                      </a:pPr>
                      <a:r>
                        <a:rPr lang="en-US" sz="1100">
                          <a:effectLst/>
                        </a:rPr>
                        <a:t>Non‑IID client distribution modeled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No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Partial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No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Yes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120525"/>
                  </a:ext>
                </a:extLst>
              </a:tr>
              <a:tr h="673206">
                <a:tc>
                  <a:txBody>
                    <a:bodyPr/>
                    <a:lstStyle/>
                    <a:p>
                      <a:pPr marL="63500" marR="0">
                        <a:spcBef>
                          <a:spcPts val="5"/>
                        </a:spcBef>
                        <a:buNone/>
                      </a:pPr>
                      <a:r>
                        <a:rPr lang="en-US" sz="1100">
                          <a:effectLst/>
                        </a:rPr>
                        <a:t>Explicit imbalance handling (oversamp)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Limited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No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Limited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Yes (</a:t>
                      </a:r>
                      <a:r>
                        <a:rPr lang="en-US" sz="1100" b="1" dirty="0" err="1">
                          <a:effectLst/>
                        </a:rPr>
                        <a:t>RandomOverSampler</a:t>
                      </a:r>
                      <a:r>
                        <a:rPr lang="en-US" sz="1100" b="1" dirty="0">
                          <a:effectLst/>
                        </a:rPr>
                        <a:t>)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32743"/>
                  </a:ext>
                </a:extLst>
              </a:tr>
              <a:tr h="673206">
                <a:tc>
                  <a:txBody>
                    <a:bodyPr/>
                    <a:lstStyle/>
                    <a:p>
                      <a:pPr marL="63500" marR="0">
                        <a:spcBef>
                          <a:spcPts val="5"/>
                        </a:spcBef>
                        <a:buNone/>
                      </a:pPr>
                      <a:r>
                        <a:rPr lang="en-US" sz="1100">
                          <a:effectLst/>
                        </a:rPr>
                        <a:t>Hybrid dual‑backbone with attention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No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  <a:highlight>
                            <a:srgbClr val="FF0000"/>
                          </a:highlight>
                        </a:rPr>
                        <a:t>No</a:t>
                      </a:r>
                      <a:endParaRPr lang="en-US" sz="1100" b="1" dirty="0"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No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Yes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699518"/>
                  </a:ext>
                </a:extLst>
              </a:tr>
              <a:tr h="336603">
                <a:tc>
                  <a:txBody>
                    <a:bodyPr/>
                    <a:lstStyle/>
                    <a:p>
                      <a:pPr marL="63500" marR="0">
                        <a:spcBef>
                          <a:spcPts val="5"/>
                        </a:spcBef>
                        <a:buNone/>
                      </a:pPr>
                      <a:r>
                        <a:rPr lang="en-US" sz="1100">
                          <a:effectLst/>
                        </a:rPr>
                        <a:t>Explainability (Grad‑CAM etc.)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Partial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No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Partial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Yes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869489"/>
                  </a:ext>
                </a:extLst>
              </a:tr>
              <a:tr h="594892">
                <a:tc>
                  <a:txBody>
                    <a:bodyPr/>
                    <a:lstStyle/>
                    <a:p>
                      <a:pPr marL="63500" marR="0">
                        <a:spcBef>
                          <a:spcPts val="5"/>
                        </a:spcBef>
                        <a:buNone/>
                      </a:pPr>
                      <a:r>
                        <a:rPr lang="en-US" sz="1100">
                          <a:effectLst/>
                        </a:rPr>
                        <a:t>Systematic ablation studies reported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Limited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No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Limited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Yes (imbalance, </a:t>
                      </a:r>
                      <a:r>
                        <a:rPr lang="en-US" sz="1100" b="1" dirty="0" err="1">
                          <a:effectLst/>
                        </a:rPr>
                        <a:t>aug.</a:t>
                      </a:r>
                      <a:r>
                        <a:rPr lang="en-US" sz="1100" b="1" dirty="0">
                          <a:effectLst/>
                        </a:rPr>
                        <a:t>)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12469"/>
                  </a:ext>
                </a:extLst>
              </a:tr>
              <a:tr h="673206">
                <a:tc>
                  <a:txBody>
                    <a:bodyPr/>
                    <a:lstStyle/>
                    <a:p>
                      <a:pPr marL="63500" marR="0">
                        <a:spcBef>
                          <a:spcPts val="5"/>
                        </a:spcBef>
                        <a:buNone/>
                      </a:pPr>
                      <a:r>
                        <a:rPr lang="en-US" sz="1100">
                          <a:effectLst/>
                        </a:rPr>
                        <a:t>Deployment and system implementation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Prototype / research code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Prototype only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Prototype only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algn="ctr">
                        <a:spcBef>
                          <a:spcPts val="5"/>
                        </a:spcBef>
                        <a:buNone/>
                      </a:pPr>
                      <a:r>
                        <a:rPr lang="en-US" sz="1100" b="1" dirty="0">
                          <a:effectLst/>
                        </a:rPr>
                        <a:t>Fully functional offline desktop system (no internet required)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801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664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Methodology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9356344" y="5961650"/>
            <a:ext cx="2844800" cy="365125"/>
          </a:xfrm>
        </p:spPr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6528C-6541-3FC8-24E6-91C1C409DF59}"/>
              </a:ext>
            </a:extLst>
          </p:cNvPr>
          <p:cNvSpPr txBox="1"/>
          <p:nvPr/>
        </p:nvSpPr>
        <p:spPr>
          <a:xfrm>
            <a:off x="8915400" y="6412468"/>
            <a:ext cx="32766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5D4731A-1C34-87CE-0E01-82D65156E46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79" y="1752600"/>
            <a:ext cx="12025439" cy="396240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B5E10E-4F84-6A3B-3D66-B5D90B6F0FEF}"/>
              </a:ext>
            </a:extLst>
          </p:cNvPr>
          <p:cNvSpPr txBox="1"/>
          <p:nvPr/>
        </p:nvSpPr>
        <p:spPr>
          <a:xfrm>
            <a:off x="3581400" y="5907956"/>
            <a:ext cx="6126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M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M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Federated Learning Methodology Workflow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644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BC9A7-09E4-B87B-82C5-966D5963C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E200-B47B-889C-CDA6-898E6F5A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Methodology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06641-14E9-1F6F-3F49-D7DD64918D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56344" y="5961650"/>
            <a:ext cx="2844800" cy="365125"/>
          </a:xfrm>
        </p:spPr>
        <p:txBody>
          <a:bodyPr/>
          <a:lstStyle/>
          <a:p>
            <a:pPr>
              <a:defRPr/>
            </a:pPr>
            <a:fld id="{4CD333A3-7515-47B8-9EDC-EE0892D9C86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0BF75-CDCB-D871-368F-50F29C94E9F8}"/>
              </a:ext>
            </a:extLst>
          </p:cNvPr>
          <p:cNvSpPr txBox="1"/>
          <p:nvPr/>
        </p:nvSpPr>
        <p:spPr>
          <a:xfrm>
            <a:off x="8915400" y="6412468"/>
            <a:ext cx="32766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B.Sc. Final-Defense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9E62E4-48A6-3499-6728-DBC3FB454ED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219200"/>
            <a:ext cx="4953000" cy="3581400"/>
          </a:xfrm>
        </p:spPr>
        <p:txBody>
          <a:bodyPr>
            <a:normAutofit/>
          </a:bodyPr>
          <a:lstStyle/>
          <a:p>
            <a:pPr marL="0" indent="0" algn="just">
              <a:buFont typeface="Wingdings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</a:rPr>
              <a:t>Data Acquisition:</a:t>
            </a:r>
            <a:r>
              <a:rPr lang="en-UM" sz="1800" b="1" dirty="0">
                <a:solidFill>
                  <a:schemeClr val="tx1"/>
                </a:solidFill>
              </a:rPr>
              <a:t>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HAM10000</a:t>
            </a:r>
            <a:r>
              <a:rPr lang="en-UM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provides 10,015 </a:t>
            </a:r>
            <a:r>
              <a:rPr lang="en-GB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dermatoscopic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RGB images</a:t>
            </a:r>
            <a:r>
              <a:rPr lang="en-UM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[6]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M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and Augmentation</a:t>
            </a:r>
            <a:r>
              <a:rPr lang="en-UM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 algn="just">
              <a:buNone/>
            </a:pP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GB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dermoscopic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images are resized to 300×300 pixels in RGB space and normalized using dataset-specific statistics</a:t>
            </a:r>
            <a:r>
              <a:rPr lang="en-UM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training, random augmentations such as flips, rotations, zoom, and </a:t>
            </a:r>
            <a:r>
              <a:rPr lang="en-GB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jitter are applied</a:t>
            </a:r>
            <a:r>
              <a:rPr lang="en-UM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M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Wingdings" pitchFamily="2" charset="2"/>
              <a:buChar char="Ø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F60847-CF92-1E74-74F5-87CEB507E21D}"/>
              </a:ext>
            </a:extLst>
          </p:cNvPr>
          <p:cNvGrpSpPr/>
          <p:nvPr/>
        </p:nvGrpSpPr>
        <p:grpSpPr>
          <a:xfrm>
            <a:off x="5943600" y="1219200"/>
            <a:ext cx="5497686" cy="2209800"/>
            <a:chOff x="5943600" y="1219200"/>
            <a:chExt cx="5497686" cy="22098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A46214-043F-C7F2-491B-984EEA08F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9400" y="2322708"/>
              <a:ext cx="4430886" cy="110629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D007C86-4517-62B0-2B04-9F321F66B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3600" y="1219200"/>
              <a:ext cx="5497686" cy="113363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9A99D8D-58A4-167D-8587-8DC8CA7CF10E}"/>
              </a:ext>
            </a:extLst>
          </p:cNvPr>
          <p:cNvSpPr txBox="1"/>
          <p:nvPr/>
        </p:nvSpPr>
        <p:spPr>
          <a:xfrm>
            <a:off x="5781657" y="3554896"/>
            <a:ext cx="6126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M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2.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Representative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Dermoscopic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 of the Seven</a:t>
            </a:r>
            <a:r>
              <a:rPr lang="en-UM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HAM10000 Skin Lesion Categories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2EA3E7-F4BA-71E9-DFD2-0A35BADAC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204012"/>
            <a:ext cx="5736833" cy="12741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9BC9C7-D47C-3C18-CA78-537FB3F678A9}"/>
              </a:ext>
            </a:extLst>
          </p:cNvPr>
          <p:cNvSpPr txBox="1"/>
          <p:nvPr/>
        </p:nvSpPr>
        <p:spPr>
          <a:xfrm>
            <a:off x="5867400" y="5579286"/>
            <a:ext cx="6126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M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Examples of Random Data Augmentations Applied to a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Dermoscopic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676290245"/>
      </p:ext>
    </p:extLst>
  </p:cSld>
  <p:clrMapOvr>
    <a:masterClrMapping/>
  </p:clrMapOvr>
</p:sld>
</file>

<file path=ppt/theme/theme1.xml><?xml version="1.0" encoding="utf-8"?>
<a:theme xmlns:a="http://schemas.openxmlformats.org/drawingml/2006/main" name="New Microsoft PowerPoint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Microsoft PowerPoint Presentation</Template>
  <TotalTime>2442</TotalTime>
  <Words>2421</Words>
  <Application>Microsoft Office PowerPoint</Application>
  <PresentationFormat>Widescreen</PresentationFormat>
  <Paragraphs>488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Google Sans Text</vt:lpstr>
      <vt:lpstr>Times New Roman</vt:lpstr>
      <vt:lpstr>Wingdings</vt:lpstr>
      <vt:lpstr>New Microsoft PowerPoint Presentation</vt:lpstr>
      <vt:lpstr>Privacy-Preserving Federated Hybrid Ensemble (EfficientNetB3-InceptionV3) for Multi-Class Skin Lesion Classification</vt:lpstr>
      <vt:lpstr>Outline</vt:lpstr>
      <vt:lpstr>Introduction</vt:lpstr>
      <vt:lpstr>Problem Statement</vt:lpstr>
      <vt:lpstr>Objectives</vt:lpstr>
      <vt:lpstr>Background Study</vt:lpstr>
      <vt:lpstr>Gap Analysis</vt:lpstr>
      <vt:lpstr>Methodology</vt:lpstr>
      <vt:lpstr>Methodology</vt:lpstr>
      <vt:lpstr>Methodology</vt:lpstr>
      <vt:lpstr>Methodology</vt:lpstr>
      <vt:lpstr>Proposed Model Architecture</vt:lpstr>
      <vt:lpstr>Result and Analysis</vt:lpstr>
      <vt:lpstr>Result and Analysis</vt:lpstr>
      <vt:lpstr>Result and Analysis</vt:lpstr>
      <vt:lpstr>Result and Analysis</vt:lpstr>
      <vt:lpstr>Result and Analysis</vt:lpstr>
      <vt:lpstr>Analysis of Federate Clients</vt:lpstr>
      <vt:lpstr>Analysis of Ablation Study</vt:lpstr>
      <vt:lpstr>Result and Analysis</vt:lpstr>
      <vt:lpstr>Novelty of the Work</vt:lpstr>
      <vt:lpstr>Sample dataset</vt:lpstr>
      <vt:lpstr>Sample dataset and Expected output</vt:lpstr>
      <vt:lpstr>Web Interface of Image Enhancement</vt:lpstr>
      <vt:lpstr>Comparative Analysis</vt:lpstr>
      <vt:lpstr>Conclusion</vt:lpstr>
      <vt:lpstr>References</vt:lpstr>
      <vt:lpstr>PowerPoint Presentation</vt:lpstr>
    </vt:vector>
  </TitlesOfParts>
  <Company>Acer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Valued Acer Customer</dc:creator>
  <cp:lastModifiedBy>AMIT kUMAR</cp:lastModifiedBy>
  <cp:revision>297</cp:revision>
  <dcterms:created xsi:type="dcterms:W3CDTF">2011-07-17T02:56:35Z</dcterms:created>
  <dcterms:modified xsi:type="dcterms:W3CDTF">2026-01-06T06:41:49Z</dcterms:modified>
</cp:coreProperties>
</file>